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2" r:id="rId2"/>
    <p:sldId id="314" r:id="rId3"/>
    <p:sldId id="439" r:id="rId4"/>
    <p:sldId id="443" r:id="rId5"/>
    <p:sldId id="382" r:id="rId6"/>
    <p:sldId id="435" r:id="rId7"/>
    <p:sldId id="440" r:id="rId8"/>
    <p:sldId id="441" r:id="rId9"/>
    <p:sldId id="442" r:id="rId10"/>
    <p:sldId id="444" r:id="rId11"/>
    <p:sldId id="445" r:id="rId12"/>
    <p:sldId id="386" r:id="rId13"/>
    <p:sldId id="387" r:id="rId14"/>
    <p:sldId id="385" r:id="rId15"/>
    <p:sldId id="446" r:id="rId16"/>
    <p:sldId id="437" r:id="rId17"/>
    <p:sldId id="438" r:id="rId18"/>
    <p:sldId id="447" r:id="rId19"/>
    <p:sldId id="448" r:id="rId20"/>
    <p:sldId id="449" r:id="rId21"/>
    <p:sldId id="450" r:id="rId22"/>
    <p:sldId id="383" r:id="rId23"/>
    <p:sldId id="451" r:id="rId24"/>
    <p:sldId id="452" r:id="rId25"/>
    <p:sldId id="453" r:id="rId26"/>
    <p:sldId id="454" r:id="rId27"/>
    <p:sldId id="455" r:id="rId28"/>
    <p:sldId id="408" r:id="rId29"/>
    <p:sldId id="407" r:id="rId30"/>
    <p:sldId id="456" r:id="rId31"/>
    <p:sldId id="457" r:id="rId32"/>
    <p:sldId id="458" r:id="rId33"/>
    <p:sldId id="459" r:id="rId34"/>
    <p:sldId id="461" r:id="rId35"/>
    <p:sldId id="460" r:id="rId36"/>
    <p:sldId id="462" r:id="rId37"/>
    <p:sldId id="463" r:id="rId38"/>
    <p:sldId id="464" r:id="rId39"/>
    <p:sldId id="426" r:id="rId40"/>
    <p:sldId id="429" r:id="rId41"/>
    <p:sldId id="427" r:id="rId42"/>
    <p:sldId id="428" r:id="rId43"/>
    <p:sldId id="465" r:id="rId44"/>
    <p:sldId id="406" r:id="rId45"/>
    <p:sldId id="466" r:id="rId46"/>
    <p:sldId id="467" r:id="rId47"/>
    <p:sldId id="468" r:id="rId48"/>
    <p:sldId id="434" r:id="rId49"/>
    <p:sldId id="409" r:id="rId50"/>
    <p:sldId id="410" r:id="rId51"/>
    <p:sldId id="412" r:id="rId52"/>
    <p:sldId id="413" r:id="rId53"/>
    <p:sldId id="414" r:id="rId54"/>
    <p:sldId id="417" r:id="rId55"/>
    <p:sldId id="415" r:id="rId56"/>
    <p:sldId id="416" r:id="rId57"/>
    <p:sldId id="418" r:id="rId58"/>
    <p:sldId id="420" r:id="rId59"/>
    <p:sldId id="419" r:id="rId60"/>
    <p:sldId id="421" r:id="rId61"/>
    <p:sldId id="422" r:id="rId62"/>
    <p:sldId id="423" r:id="rId63"/>
    <p:sldId id="424" r:id="rId64"/>
    <p:sldId id="425" r:id="rId65"/>
  </p:sldIdLst>
  <p:sldSz cx="12192000" cy="6858000"/>
  <p:notesSz cx="6858000" cy="9144000"/>
  <p:custDataLst>
    <p:tags r:id="rId6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2730" autoAdjust="0"/>
  </p:normalViewPr>
  <p:slideViewPr>
    <p:cSldViewPr snapToGrid="0">
      <p:cViewPr varScale="1">
        <p:scale>
          <a:sx n="123" d="100"/>
          <a:sy n="123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  <a:pPr>
                <a:defRPr/>
              </a:pPr>
              <a:t>2020/10/11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39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2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445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12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609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241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98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112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79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WebServlet</a:t>
            </a:r>
            <a:r>
              <a:rPr lang="en" altLang="zh-CN" dirty="0"/>
              <a:t>(name 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dirty="0"/>
              <a:t>,</a:t>
            </a:r>
            <a:r>
              <a:rPr lang="en" altLang="zh-CN" dirty="0" err="1"/>
              <a:t>urlPatterns</a:t>
            </a:r>
            <a:r>
              <a:rPr lang="en" altLang="zh-CN" dirty="0"/>
              <a:t> = {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"/hello"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doPost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HttpServletRequest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request,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HttpServletResponse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response)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doGet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HttpServletRequest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request,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HttpServletResponse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response)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dirty="0" err="1"/>
              <a:t>response.setContentType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"text/html"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PrintWriter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en" altLang="zh-CN" dirty="0"/>
              <a:t>= </a:t>
            </a:r>
            <a:r>
              <a:rPr lang="en" altLang="zh-CN" dirty="0" err="1"/>
              <a:t>response.getWriter</a:t>
            </a:r>
            <a:r>
              <a:rPr lang="en" altLang="zh-CN" dirty="0"/>
              <a:t>();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"&lt;html&gt;"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"&lt;head&gt;"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"&lt;title&gt;Hello World!&lt;/title&gt;"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"&lt;/head&gt;"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"&lt;body&gt;"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"&lt;h1&gt;Hello World!&lt;/h1&gt;"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"&lt;/body&gt;"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"&lt;/html&gt;"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r>
              <a:rPr lang="en" altLang="zh-CN" dirty="0"/>
              <a:t>}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8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201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13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&lt;%</a:t>
            </a:r>
            <a:b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dirty="0">
                <a:effectLst/>
              </a:rPr>
              <a:t>Integer 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 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>
                <a:effectLst/>
              </a:rPr>
              <a:t>;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>
                <a:effectLst/>
              </a:rPr>
              <a:t>(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 !=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altLang="zh-CN" dirty="0">
                <a:effectLst/>
              </a:rPr>
              <a:t>){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    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 = (Integer)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)+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>
                <a:effectLst/>
              </a:rPr>
              <a:t>;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}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</a:t>
            </a:r>
            <a:r>
              <a:rPr lang="en-US" altLang="zh-CN" dirty="0" err="1">
                <a:effectLst/>
              </a:rPr>
              <a:t>session.setAttribute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"session_count"</a:t>
            </a:r>
            <a:r>
              <a:rPr lang="en-US" altLang="zh-CN" dirty="0">
                <a:effectLst/>
              </a:rPr>
              <a:t>,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);</a:t>
            </a:r>
            <a:br>
              <a:rPr lang="en-US" altLang="zh-CN" dirty="0">
                <a:effectLst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%&gt;</a:t>
            </a:r>
            <a:b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&lt;%=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44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&lt;%</a:t>
            </a:r>
            <a:b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dirty="0">
                <a:effectLst/>
              </a:rPr>
              <a:t>Integer 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 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>
                <a:effectLst/>
              </a:rPr>
              <a:t>;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>
                <a:effectLst/>
              </a:rPr>
              <a:t>(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 !=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altLang="zh-CN" dirty="0">
                <a:effectLst/>
              </a:rPr>
              <a:t>){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    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 = (Integer)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)+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>
                <a:effectLst/>
              </a:rPr>
              <a:t>;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}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</a:t>
            </a:r>
            <a:r>
              <a:rPr lang="en-US" altLang="zh-CN" dirty="0" err="1">
                <a:effectLst/>
              </a:rPr>
              <a:t>session.setAttribute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"session_count"</a:t>
            </a:r>
            <a:r>
              <a:rPr lang="en-US" altLang="zh-CN" dirty="0">
                <a:effectLst/>
              </a:rPr>
              <a:t>,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);</a:t>
            </a:r>
            <a:br>
              <a:rPr lang="en-US" altLang="zh-CN" dirty="0">
                <a:effectLst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%&gt;</a:t>
            </a:r>
            <a:b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&lt;%=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078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&lt;%</a:t>
            </a:r>
            <a:b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dirty="0">
                <a:effectLst/>
              </a:rPr>
              <a:t>Integer 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 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>
                <a:effectLst/>
              </a:rPr>
              <a:t>;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>
                <a:effectLst/>
              </a:rPr>
              <a:t>(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 !=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altLang="zh-CN" dirty="0">
                <a:effectLst/>
              </a:rPr>
              <a:t>){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    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 = (Integer)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)+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>
                <a:effectLst/>
              </a:rPr>
              <a:t>;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}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</a:t>
            </a:r>
            <a:r>
              <a:rPr lang="en-US" altLang="zh-CN" dirty="0" err="1">
                <a:effectLst/>
              </a:rPr>
              <a:t>session.setAttribute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"session_count"</a:t>
            </a:r>
            <a:r>
              <a:rPr lang="en-US" altLang="zh-CN" dirty="0">
                <a:effectLst/>
              </a:rPr>
              <a:t>,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);</a:t>
            </a:r>
            <a:br>
              <a:rPr lang="en-US" altLang="zh-CN" dirty="0">
                <a:effectLst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%&gt;</a:t>
            </a:r>
            <a:b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&lt;%=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77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&lt;%</a:t>
            </a:r>
            <a:b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dirty="0">
                <a:effectLst/>
              </a:rPr>
              <a:t>Integer 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 =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>
                <a:effectLst/>
              </a:rPr>
              <a:t>;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zh-CN" dirty="0">
                <a:effectLst/>
              </a:rPr>
              <a:t>(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 !=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altLang="zh-CN" dirty="0">
                <a:effectLst/>
              </a:rPr>
              <a:t>){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    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 = (Integer)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)+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dirty="0">
                <a:effectLst/>
              </a:rPr>
              <a:t>;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}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    </a:t>
            </a:r>
            <a:r>
              <a:rPr lang="en-US" altLang="zh-CN" dirty="0" err="1">
                <a:effectLst/>
              </a:rPr>
              <a:t>session.setAttribute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"session_count"</a:t>
            </a:r>
            <a:r>
              <a:rPr lang="en-US" altLang="zh-CN" dirty="0">
                <a:effectLst/>
              </a:rPr>
              <a:t>,</a:t>
            </a:r>
            <a:r>
              <a:rPr lang="en-US" altLang="zh-CN" dirty="0" err="1">
                <a:effectLst/>
              </a:rPr>
              <a:t>visitCount</a:t>
            </a:r>
            <a:r>
              <a:rPr lang="en-US" altLang="zh-CN" dirty="0">
                <a:effectLst/>
              </a:rPr>
              <a:t>);</a:t>
            </a:r>
            <a:br>
              <a:rPr lang="en-US" altLang="zh-CN" dirty="0">
                <a:effectLst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%&gt;</a:t>
            </a:r>
            <a:b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&lt;%=</a:t>
            </a:r>
            <a:r>
              <a:rPr lang="en-US" altLang="zh-CN" dirty="0" err="1">
                <a:effectLst/>
              </a:rPr>
              <a:t>session.getAttribute</a:t>
            </a:r>
            <a:r>
              <a:rPr lang="en-US" altLang="zh-CN" dirty="0">
                <a:effectLst/>
              </a:rPr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session_count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>
                <a:effectLst/>
              </a:rPr>
              <a:t>)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750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Student </a:t>
            </a:r>
            <a:r>
              <a:rPr lang="en-US" altLang="zh-CN" dirty="0" err="1"/>
              <a:t>stu</a:t>
            </a:r>
            <a:r>
              <a:rPr lang="en-US" altLang="zh-CN" dirty="0"/>
              <a:t> 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 dirty="0"/>
              <a:t>Student();</a:t>
            </a:r>
            <a:br>
              <a:rPr lang="en-US" altLang="zh-CN" dirty="0"/>
            </a:br>
            <a:r>
              <a:rPr lang="en-US" altLang="zh-CN" dirty="0" err="1"/>
              <a:t>stu.setStuId</a:t>
            </a:r>
            <a:r>
              <a:rPr lang="en-US" altLang="zh-CN" dirty="0"/>
              <a:t>(</a:t>
            </a:r>
            <a:r>
              <a:rPr lang="en-US" altLang="zh-CN" dirty="0" err="1"/>
              <a:t>stuId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 err="1"/>
              <a:t>stu.setStuName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王一一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 err="1"/>
              <a:t>stu.setGrade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 err="1"/>
              <a:t>request.setAttribute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,</a:t>
            </a:r>
            <a:r>
              <a:rPr lang="en-US" altLang="zh-CN" dirty="0" err="1"/>
              <a:t>stu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 err="1"/>
              <a:t>RequestDispatcher</a:t>
            </a:r>
            <a:r>
              <a:rPr lang="en-US" altLang="zh-CN" dirty="0"/>
              <a:t> </a:t>
            </a:r>
            <a:r>
              <a:rPr lang="en-US" altLang="zh-CN" dirty="0" err="1"/>
              <a:t>rd</a:t>
            </a:r>
            <a:r>
              <a:rPr lang="en-US" altLang="zh-CN" dirty="0"/>
              <a:t> = </a:t>
            </a:r>
            <a:r>
              <a:rPr lang="en-US" altLang="zh-CN" dirty="0" err="1"/>
              <a:t>request.getRequestDispatcher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“/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result.jsp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 err="1"/>
              <a:t>rd.forward</a:t>
            </a:r>
            <a:r>
              <a:rPr lang="en-US" altLang="zh-CN" dirty="0"/>
              <a:t>(</a:t>
            </a:r>
            <a:r>
              <a:rPr lang="en-US" altLang="zh-CN" dirty="0" err="1"/>
              <a:t>request,response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840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654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432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8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cn.edu.bupt.ch4</a:t>
            </a:r>
            <a:r>
              <a:rPr lang="en" altLang="zh-CN" dirty="0"/>
              <a:t>;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javax.servlet.ServletException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javax.servlet.annotation.WebServlet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javax.servlet.http.HttpServlet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javax.servlet.http.HttpServletRequest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javax.servlet.http.HttpServletResponse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java.io.IOException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java.io.PrintWriter</a:t>
            </a:r>
            <a:r>
              <a:rPr lang="en" altLang="zh-CN" dirty="0"/>
              <a:t>;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WebServlet</a:t>
            </a:r>
            <a:r>
              <a:rPr lang="en" altLang="zh-CN" dirty="0"/>
              <a:t>(name 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RequestParamExampleServlet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dirty="0"/>
              <a:t>, </a:t>
            </a:r>
            <a:r>
              <a:rPr lang="en" altLang="zh-CN" dirty="0" err="1"/>
              <a:t>urlPatterns</a:t>
            </a:r>
            <a:r>
              <a:rPr lang="en" altLang="zh-CN" dirty="0"/>
              <a:t> = {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"/form"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RequestParamExampleServlet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doPost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HttpServletRequest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request,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HttpServletResponse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response)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dirty="0" err="1"/>
              <a:t>doGet</a:t>
            </a:r>
            <a:r>
              <a:rPr lang="en" altLang="zh-CN" dirty="0"/>
              <a:t>(request, response);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doGet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HttpServletRequest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request,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HttpServletResponse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response)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dirty="0" err="1"/>
              <a:t>response.setContentType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"text/html"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PrintWriter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en" altLang="zh-CN" dirty="0"/>
              <a:t>= </a:t>
            </a:r>
            <a:r>
              <a:rPr lang="en" altLang="zh-CN" dirty="0" err="1"/>
              <a:t>response.getWriter</a:t>
            </a:r>
            <a:r>
              <a:rPr lang="en" altLang="zh-CN" dirty="0"/>
              <a:t>();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"&lt;html&gt;"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"&lt;head&gt;"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"&lt;title&gt;Request Parameters Example&lt;/title&gt;"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"&lt;/head&gt;"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"&lt;body&gt;"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"&lt;h3&gt;Request Parameters Example&lt;/h3&gt;"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"Parameters in this request:&lt;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= </a:t>
            </a:r>
            <a:r>
              <a:rPr lang="en" altLang="zh-CN" dirty="0" err="1"/>
              <a:t>request.getParameter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= </a:t>
            </a:r>
            <a:r>
              <a:rPr lang="en" altLang="zh-CN" dirty="0" err="1"/>
              <a:t>request.getParameter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dirty="0"/>
              <a:t>);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!=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</a:t>
            </a:r>
            <a:r>
              <a:rPr lang="en" altLang="zh-CN" dirty="0"/>
              <a:t>||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!=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" altLang="zh-CN" dirty="0"/>
              <a:t>) {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"First Name:"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= " </a:t>
            </a:r>
            <a:r>
              <a:rPr lang="en" altLang="zh-CN" dirty="0"/>
              <a:t>+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+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"Last Name:"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= " </a:t>
            </a:r>
            <a:r>
              <a:rPr lang="en" altLang="zh-CN" dirty="0"/>
              <a:t>+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}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"No Parameters, Please enter some"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}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"&lt;P&gt;"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"&lt;form action=\""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"form\" 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"method=POST&gt;"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"First Name:"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"&lt;input type=text size=20 name=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"Last Name:"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"&lt;input type=text size=20 name=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"&lt;input type=submit&gt;"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"&lt;/form&gt;"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"&lt;/body&gt;"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"&lt;/html&gt;"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r>
              <a:rPr lang="en" altLang="zh-CN" dirty="0"/>
              <a:t>}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900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779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60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180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943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WebFilter</a:t>
            </a:r>
            <a:r>
              <a:rPr lang="en-US" altLang="zh-CN" dirty="0"/>
              <a:t>(</a:t>
            </a:r>
            <a:r>
              <a:rPr lang="en-US" altLang="zh-CN" dirty="0" err="1"/>
              <a:t>filterName</a:t>
            </a:r>
            <a:r>
              <a:rPr lang="en-US" altLang="zh-CN" dirty="0"/>
              <a:t> =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DemoFilter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dirty="0"/>
              <a:t>,</a:t>
            </a:r>
            <a:r>
              <a:rPr lang="en-US" altLang="zh-CN" dirty="0" err="1"/>
              <a:t>urlPatterns</a:t>
            </a:r>
            <a:r>
              <a:rPr lang="en-US" altLang="zh-CN" dirty="0"/>
              <a:t> = {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"/*"</a:t>
            </a:r>
            <a:r>
              <a:rPr lang="en-US" altLang="zh-CN" dirty="0"/>
              <a:t>})</a:t>
            </a:r>
            <a:br>
              <a:rPr lang="en-US" altLang="zh-CN" dirty="0"/>
            </a:b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altLang="zh-CN" dirty="0" err="1"/>
              <a:t>DemoFilter</a:t>
            </a:r>
            <a:r>
              <a:rPr lang="en-US" altLang="zh-CN" dirty="0"/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implements </a:t>
            </a:r>
            <a:r>
              <a:rPr lang="en-US" altLang="zh-CN" dirty="0"/>
              <a:t>Filter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altLang="zh-CN" dirty="0"/>
              <a:t>destroy() {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altLang="zh-CN" dirty="0" err="1"/>
              <a:t>doFilter</a:t>
            </a:r>
            <a:r>
              <a:rPr lang="en-US" altLang="zh-CN" dirty="0"/>
              <a:t>(</a:t>
            </a:r>
            <a:r>
              <a:rPr lang="en-US" altLang="zh-CN" dirty="0" err="1"/>
              <a:t>ServletRequest</a:t>
            </a:r>
            <a:r>
              <a:rPr lang="en-US" altLang="zh-CN" dirty="0"/>
              <a:t> </a:t>
            </a:r>
            <a:r>
              <a:rPr lang="en-US" altLang="zh-CN" dirty="0" err="1"/>
              <a:t>req</a:t>
            </a:r>
            <a:r>
              <a:rPr lang="en-US" altLang="zh-CN" dirty="0"/>
              <a:t>, </a:t>
            </a:r>
            <a:r>
              <a:rPr lang="en-US" altLang="zh-CN" dirty="0" err="1"/>
              <a:t>ServletResponse</a:t>
            </a:r>
            <a:r>
              <a:rPr lang="en-US" altLang="zh-CN" dirty="0"/>
              <a:t> </a:t>
            </a:r>
            <a:r>
              <a:rPr lang="en-US" altLang="zh-CN" dirty="0" err="1"/>
              <a:t>resp</a:t>
            </a:r>
            <a:r>
              <a:rPr lang="en-US" altLang="zh-CN" dirty="0"/>
              <a:t>, </a:t>
            </a:r>
            <a:r>
              <a:rPr lang="en-US" altLang="zh-CN" dirty="0" err="1"/>
              <a:t>FilterChain</a:t>
            </a:r>
            <a:r>
              <a:rPr lang="en-US" altLang="zh-CN" dirty="0"/>
              <a:t> chain)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-US" altLang="zh-CN" dirty="0" err="1"/>
              <a:t>ServletException</a:t>
            </a:r>
            <a:r>
              <a:rPr lang="en-US" altLang="zh-CN" dirty="0"/>
              <a:t>, </a:t>
            </a:r>
            <a:r>
              <a:rPr lang="en-US" altLang="zh-CN" dirty="0" err="1"/>
              <a:t>IOException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-US" altLang="zh-CN" dirty="0" err="1"/>
              <a:t>.println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"*********filter--before***********"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chain.doFilter</a:t>
            </a:r>
            <a:r>
              <a:rPr lang="en-US" altLang="zh-CN" dirty="0"/>
              <a:t>(</a:t>
            </a:r>
            <a:r>
              <a:rPr lang="en-US" altLang="zh-CN" dirty="0" err="1"/>
              <a:t>req</a:t>
            </a:r>
            <a:r>
              <a:rPr lang="en-US" altLang="zh-CN" dirty="0"/>
              <a:t>, </a:t>
            </a:r>
            <a:r>
              <a:rPr lang="en-US" altLang="zh-CN" dirty="0" err="1"/>
              <a:t>resp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-US" altLang="zh-CN" dirty="0" err="1"/>
              <a:t>.println</a:t>
            </a:r>
            <a:r>
              <a:rPr lang="en-US" altLang="zh-CN" dirty="0"/>
              <a:t>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"*********filter--after************"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</a:t>
            </a:r>
            <a:r>
              <a:rPr lang="en-US" altLang="zh-CN" dirty="0" err="1"/>
              <a:t>init</a:t>
            </a:r>
            <a:r>
              <a:rPr lang="en-US" altLang="zh-CN" dirty="0"/>
              <a:t>(</a:t>
            </a:r>
            <a:r>
              <a:rPr lang="en-US" altLang="zh-CN" dirty="0" err="1"/>
              <a:t>FilterConfig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)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-US" altLang="zh-CN" dirty="0" err="1"/>
              <a:t>ServletException</a:t>
            </a:r>
            <a:r>
              <a:rPr lang="en-US" altLang="zh-CN" dirty="0"/>
              <a:t> {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625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503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13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671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013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02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cn.edu.bupt.ch4</a:t>
            </a:r>
            <a:r>
              <a:rPr lang="en" altLang="zh-CN" dirty="0"/>
              <a:t>;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javax.servlet.ServletException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javax.servlet.annotation.WebServlet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javax.servlet.http.HttpServlet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javax.servlet.http.HttpServletRequest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javax.servlet.http.HttpServletResponse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java.io.IOException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java.io.PrintWriter</a:t>
            </a:r>
            <a:r>
              <a:rPr lang="en" altLang="zh-CN" dirty="0"/>
              <a:t>;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WebServlet</a:t>
            </a:r>
            <a:r>
              <a:rPr lang="en" altLang="zh-CN" dirty="0"/>
              <a:t>(name 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RequestParamExampleServlet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dirty="0"/>
              <a:t>, </a:t>
            </a:r>
            <a:r>
              <a:rPr lang="en" altLang="zh-CN" dirty="0" err="1"/>
              <a:t>urlPatterns</a:t>
            </a:r>
            <a:r>
              <a:rPr lang="en" altLang="zh-CN" dirty="0"/>
              <a:t> = {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"/form"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RequestParamExampleServlet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doPost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HttpServletRequest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request,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HttpServletResponse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response)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dirty="0" err="1"/>
              <a:t>doGet</a:t>
            </a:r>
            <a:r>
              <a:rPr lang="en" altLang="zh-CN" dirty="0"/>
              <a:t>(request, response);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doGet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HttpServletRequest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request,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HttpServletResponse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response)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dirty="0" err="1"/>
              <a:t>response.setContentType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"text/html"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PrintWriter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en" altLang="zh-CN" dirty="0"/>
              <a:t>= </a:t>
            </a:r>
            <a:r>
              <a:rPr lang="en" altLang="zh-CN" dirty="0" err="1"/>
              <a:t>response.getWriter</a:t>
            </a:r>
            <a:r>
              <a:rPr lang="en" altLang="zh-CN" dirty="0"/>
              <a:t>();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"&lt;html&gt;"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"&lt;head&gt;"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"&lt;title&gt;Request Parameters Example&lt;/title&gt;"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"&lt;/head&gt;"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"&lt;body&gt;"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"&lt;h3&gt;Request Parameters Example&lt;/h3&gt;"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"Parameters in this request:&lt;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= </a:t>
            </a:r>
            <a:r>
              <a:rPr lang="en" altLang="zh-CN" dirty="0" err="1"/>
              <a:t>request.getParameter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= </a:t>
            </a:r>
            <a:r>
              <a:rPr lang="en" altLang="zh-CN" dirty="0" err="1"/>
              <a:t>request.getParameter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dirty="0"/>
              <a:t>);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!=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</a:t>
            </a:r>
            <a:r>
              <a:rPr lang="en" altLang="zh-CN" dirty="0"/>
              <a:t>||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!=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" altLang="zh-CN" dirty="0"/>
              <a:t>) {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"First Name:"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= " </a:t>
            </a:r>
            <a:r>
              <a:rPr lang="en" altLang="zh-CN" dirty="0"/>
              <a:t>+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+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"Last Name:"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= " </a:t>
            </a:r>
            <a:r>
              <a:rPr lang="en" altLang="zh-CN" dirty="0"/>
              <a:t>+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}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"No Parameters, Please enter some"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}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"&lt;P&gt;"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"&lt;form action=\""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"form\" 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"method=POST&gt;"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"First Name:"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"&lt;input type=text size=20 name=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"Last Name:"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"&lt;input type=text size=20 name=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"&lt;input type=submit&gt;"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"&lt;/form&gt;"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"&lt;/body&gt;"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"&lt;/html&gt;"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r>
              <a:rPr lang="en" altLang="zh-CN" dirty="0"/>
              <a:t>}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84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53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6366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36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43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WebServlet</a:t>
            </a:r>
            <a:r>
              <a:rPr lang="en" altLang="zh-CN" dirty="0"/>
              <a:t>(name 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LifeCycleDemoServlet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dirty="0"/>
              <a:t>,</a:t>
            </a:r>
            <a:r>
              <a:rPr lang="en" altLang="zh-CN" dirty="0" err="1"/>
              <a:t>urlPatterns</a:t>
            </a:r>
            <a:r>
              <a:rPr lang="en" altLang="zh-CN" dirty="0"/>
              <a:t> = {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"/life"</a:t>
            </a:r>
            <a:r>
              <a:rPr lang="en" altLang="zh-CN" dirty="0"/>
              <a:t>})</a:t>
            </a:r>
            <a:br>
              <a:rPr lang="en" altLang="zh-CN" dirty="0"/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LifeCycleDemoServlet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doPost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HttpServletRequest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request,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HttpServletResponse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response)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doGet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HttpServletRequest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request,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HttpServletResponse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response)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CN" dirty="0"/>
              <a:t>()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en" altLang="zh-CN" dirty="0" err="1"/>
              <a:t>.</a:t>
            </a:r>
            <a:r>
              <a:rPr lang="en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"********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called********"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" altLang="zh-CN" dirty="0" err="1"/>
              <a:t>.init</a:t>
            </a:r>
            <a:r>
              <a:rPr lang="en" altLang="zh-CN" dirty="0"/>
              <a:t>();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protected void service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HttpServletRequest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 err="1"/>
              <a:t>req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HttpServletResponse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 err="1"/>
              <a:t>resp</a:t>
            </a:r>
            <a:r>
              <a:rPr lang="en" altLang="zh-CN" dirty="0"/>
              <a:t>)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ServletException</a:t>
            </a:r>
            <a:r>
              <a:rPr lang="en" altLang="zh-CN" dirty="0"/>
              <a:t>,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IOException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en" altLang="zh-CN" dirty="0" err="1"/>
              <a:t>.</a:t>
            </a:r>
            <a:r>
              <a:rPr lang="en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"********service is called********"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" altLang="zh-CN" dirty="0" err="1"/>
              <a:t>.service</a:t>
            </a:r>
            <a:r>
              <a:rPr lang="en" altLang="zh-CN" dirty="0"/>
              <a:t>(</a:t>
            </a:r>
            <a:r>
              <a:rPr lang="en" altLang="zh-CN" dirty="0" err="1"/>
              <a:t>req</a:t>
            </a:r>
            <a:r>
              <a:rPr lang="en" altLang="zh-CN" dirty="0"/>
              <a:t>, </a:t>
            </a:r>
            <a:r>
              <a:rPr lang="en" altLang="zh-CN" dirty="0" err="1"/>
              <a:t>resp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void destroy</a:t>
            </a:r>
            <a:r>
              <a:rPr lang="en" altLang="zh-CN" dirty="0"/>
              <a:t>() 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en" altLang="zh-CN" dirty="0" err="1"/>
              <a:t>.</a:t>
            </a:r>
            <a:r>
              <a:rPr lang="en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en" altLang="zh-CN" dirty="0" err="1"/>
              <a:t>.println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"********destroy is called********"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" altLang="zh-CN" dirty="0" err="1"/>
              <a:t>.destroy</a:t>
            </a:r>
            <a:r>
              <a:rPr lang="en" altLang="zh-CN" dirty="0"/>
              <a:t>();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r>
              <a:rPr lang="en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20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90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787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9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250371" y="321814"/>
            <a:ext cx="6986452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694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63434" y="374066"/>
            <a:ext cx="6202680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  <a:pPr>
                <a:defRPr/>
              </a:pPr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594" indent="-228594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download.oracle.com/otndocs/jcp/servlet-4-final-eval-spec/index.html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servlet/servlet-client-request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servlet/servlet-server-response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omcat.apache.org/index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omcat.apache.org/index.html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016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Servlet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与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JSP</a:t>
            </a: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D8AD24-467B-F04F-992D-179B26E96605}"/>
              </a:ext>
            </a:extLst>
          </p:cNvPr>
          <p:cNvSpPr/>
          <p:nvPr/>
        </p:nvSpPr>
        <p:spPr>
          <a:xfrm>
            <a:off x="451443" y="1223784"/>
            <a:ext cx="7041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http://127.0.0.1:8080/examples/servlets/servlet/</a:t>
            </a:r>
            <a:r>
              <a:rPr lang="en" altLang="zh-CN" dirty="0" err="1"/>
              <a:t>HelloWorldExample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EB26B0-5BF0-D741-8A39-5A9B3A88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2" y="1546949"/>
            <a:ext cx="7594600" cy="2146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ED319C-0C59-5D43-A09D-AB69D66C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28" y="2383094"/>
            <a:ext cx="8211671" cy="48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D8AD24-467B-F04F-992D-179B26E96605}"/>
              </a:ext>
            </a:extLst>
          </p:cNvPr>
          <p:cNvSpPr/>
          <p:nvPr/>
        </p:nvSpPr>
        <p:spPr>
          <a:xfrm>
            <a:off x="451443" y="1223784"/>
            <a:ext cx="891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apache-tomcat-9.0.38/</a:t>
            </a:r>
            <a:r>
              <a:rPr lang="en" altLang="zh-CN" dirty="0" err="1"/>
              <a:t>webapps</a:t>
            </a:r>
            <a:r>
              <a:rPr lang="en" altLang="zh-CN" dirty="0"/>
              <a:t>/examples/WEB-INF/classes/</a:t>
            </a:r>
            <a:r>
              <a:rPr lang="en" altLang="zh-CN" dirty="0" err="1"/>
              <a:t>HelloWorldExample.java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840899-4BB5-004A-8609-6ED2BB76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766" y="1623515"/>
            <a:ext cx="7834779" cy="49126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2BD1FD-457A-E647-AFB1-C5A46F547B57}"/>
              </a:ext>
            </a:extLst>
          </p:cNvPr>
          <p:cNvSpPr txBox="1"/>
          <p:nvPr/>
        </p:nvSpPr>
        <p:spPr>
          <a:xfrm>
            <a:off x="779929" y="2183377"/>
            <a:ext cx="2111189" cy="87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真正的源代码中进行了本地语言转换</a:t>
            </a:r>
          </a:p>
        </p:txBody>
      </p:sp>
    </p:spTree>
    <p:extLst>
      <p:ext uri="{BB962C8B-B14F-4D97-AF65-F5344CB8AC3E}">
        <p14:creationId xmlns:p14="http://schemas.microsoft.com/office/powerpoint/2010/main" val="285406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572662" cy="3032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JSP</a:t>
            </a:r>
            <a:r>
              <a:rPr lang="zh-CN" altLang="en-US" sz="2300" dirty="0">
                <a:sym typeface="+mn-ea"/>
              </a:rPr>
              <a:t>（</a:t>
            </a:r>
            <a:r>
              <a:rPr lang="en-US" altLang="zh-CN" sz="2300" dirty="0">
                <a:sym typeface="+mn-ea"/>
              </a:rPr>
              <a:t>Java Server Page</a:t>
            </a:r>
            <a:r>
              <a:rPr lang="zh-CN" altLang="en-US" sz="2300" dirty="0">
                <a:sym typeface="+mn-ea"/>
              </a:rPr>
              <a:t>）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Servlet</a:t>
            </a:r>
            <a:r>
              <a:rPr lang="zh-CN" altLang="en-US" sz="2000" dirty="0">
                <a:sym typeface="+mn-ea"/>
              </a:rPr>
              <a:t>直接生成页面工作繁琐，代码难以理解和维护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JSP</a:t>
            </a:r>
            <a:r>
              <a:rPr lang="zh-CN" altLang="en-US" sz="2000" dirty="0"/>
              <a:t>是</a:t>
            </a:r>
            <a:r>
              <a:rPr lang="en-US" altLang="zh-CN" sz="2000" dirty="0"/>
              <a:t>Sun</a:t>
            </a:r>
            <a:r>
              <a:rPr lang="zh-CN" altLang="en-US" sz="2000" dirty="0"/>
              <a:t>公司开发的一种用于开发包含动态内容的</a:t>
            </a:r>
            <a:r>
              <a:rPr lang="en-US" altLang="zh-CN" sz="2000" dirty="0"/>
              <a:t>Web</a:t>
            </a:r>
            <a:r>
              <a:rPr lang="zh-CN" altLang="en-US" sz="2000" dirty="0"/>
              <a:t>页面技术，它需要在</a:t>
            </a:r>
            <a:r>
              <a:rPr lang="en-US" altLang="zh-CN" sz="2000" dirty="0"/>
              <a:t>JSP</a:t>
            </a:r>
            <a:r>
              <a:rPr lang="zh-CN" altLang="en-US" sz="2000" dirty="0"/>
              <a:t>容器中运行，一个</a:t>
            </a:r>
            <a:r>
              <a:rPr lang="en-US" altLang="zh-CN" sz="2000" dirty="0"/>
              <a:t>Servlet</a:t>
            </a:r>
            <a:r>
              <a:rPr lang="zh-CN" altLang="en-US" sz="2000" dirty="0"/>
              <a:t>容器通常也是</a:t>
            </a:r>
            <a:r>
              <a:rPr lang="en-US" altLang="zh-CN" sz="2000" dirty="0"/>
              <a:t>JSP</a:t>
            </a:r>
            <a:r>
              <a:rPr lang="zh-CN" altLang="en-US" sz="2000" dirty="0"/>
              <a:t>容器。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JSP</a:t>
            </a:r>
            <a:r>
              <a:rPr lang="zh-CN" altLang="en-US" sz="2000" dirty="0"/>
              <a:t>文件中可以包含</a:t>
            </a:r>
            <a:r>
              <a:rPr lang="zh-CN" altLang="en-US" sz="2000" b="1" dirty="0"/>
              <a:t>模板数据</a:t>
            </a:r>
            <a:r>
              <a:rPr lang="zh-CN" altLang="en-US" sz="2000" dirty="0"/>
              <a:t>和</a:t>
            </a:r>
            <a:r>
              <a:rPr lang="zh-CN" altLang="en-US" sz="2000" b="1" dirty="0"/>
              <a:t>语法元素</a:t>
            </a:r>
            <a:r>
              <a:rPr lang="zh-CN" altLang="en-US" sz="2000" dirty="0"/>
              <a:t>，语法元素是一些具有特殊意义的</a:t>
            </a:r>
            <a:r>
              <a:rPr lang="en-US" altLang="zh-CN" sz="2000" dirty="0"/>
              <a:t>JSP</a:t>
            </a:r>
            <a:r>
              <a:rPr lang="zh-CN" altLang="en-US" sz="2000" dirty="0"/>
              <a:t>转换符，如指令、脚本、动作等。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90A96D-AD85-1343-9D74-33BB80DA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17" y="3668843"/>
            <a:ext cx="7436612" cy="33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572662" cy="108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JSP</a:t>
            </a:r>
            <a:r>
              <a:rPr lang="zh-CN" altLang="en-US" sz="2300" dirty="0">
                <a:sym typeface="+mn-ea"/>
              </a:rPr>
              <a:t>（</a:t>
            </a:r>
            <a:r>
              <a:rPr lang="en-US" altLang="zh-CN" sz="2300" dirty="0">
                <a:sym typeface="+mn-ea"/>
              </a:rPr>
              <a:t>Java Server Page</a:t>
            </a:r>
            <a:r>
              <a:rPr lang="zh-CN" altLang="en-US" sz="2300" dirty="0">
                <a:sym typeface="+mn-ea"/>
              </a:rPr>
              <a:t>）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b="1" dirty="0"/>
              <a:t>JSP</a:t>
            </a:r>
            <a:r>
              <a:rPr lang="zh-CN" altLang="en-US" sz="2000" b="1" dirty="0"/>
              <a:t>本质是一个</a:t>
            </a:r>
            <a:r>
              <a:rPr lang="en-US" altLang="zh-CN" sz="2000" b="1" dirty="0"/>
              <a:t>Servlet</a:t>
            </a:r>
            <a:r>
              <a:rPr lang="zh-CN" altLang="en-US" sz="2000" dirty="0"/>
              <a:t>，</a:t>
            </a:r>
            <a:r>
              <a:rPr lang="en-US" altLang="zh-CN" sz="2000" dirty="0"/>
              <a:t>JSP</a:t>
            </a:r>
            <a:r>
              <a:rPr lang="zh-CN" altLang="en-US" sz="2000" dirty="0"/>
              <a:t>容器会将</a:t>
            </a:r>
            <a:r>
              <a:rPr lang="en-US" altLang="zh-CN" sz="2000" dirty="0"/>
              <a:t>JSP</a:t>
            </a:r>
            <a:r>
              <a:rPr lang="zh-CN" altLang="en-US" sz="2000" dirty="0"/>
              <a:t>文件转换成一个</a:t>
            </a:r>
            <a:r>
              <a:rPr lang="en-US" altLang="zh-CN" sz="2000" dirty="0"/>
              <a:t>Servlet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3166" name="圆角矩形 3165"/>
          <p:cNvSpPr/>
          <p:nvPr/>
        </p:nvSpPr>
        <p:spPr>
          <a:xfrm>
            <a:off x="1325396" y="2621845"/>
            <a:ext cx="1507404" cy="577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err="1"/>
              <a:t>index</a:t>
            </a:r>
            <a:r>
              <a:rPr lang="en-US" altLang="zh-CN" sz="2000" b="1" dirty="0" err="1"/>
              <a:t>.jsp</a:t>
            </a:r>
            <a:endParaRPr lang="zh-CN" altLang="en-US" sz="2000" b="1" dirty="0"/>
          </a:p>
        </p:txBody>
      </p:sp>
      <p:sp>
        <p:nvSpPr>
          <p:cNvPr id="128" name="圆角矩形 127"/>
          <p:cNvSpPr/>
          <p:nvPr/>
        </p:nvSpPr>
        <p:spPr>
          <a:xfrm>
            <a:off x="4168428" y="2606027"/>
            <a:ext cx="1954737" cy="577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index</a:t>
            </a:r>
            <a:r>
              <a:rPr lang="en-US" altLang="zh-CN" sz="2000" b="1" dirty="0"/>
              <a:t>_jsp.java</a:t>
            </a:r>
            <a:endParaRPr lang="zh-CN" altLang="en-US" sz="2000" b="1" dirty="0"/>
          </a:p>
        </p:txBody>
      </p:sp>
      <p:sp>
        <p:nvSpPr>
          <p:cNvPr id="129" name="圆角矩形 128"/>
          <p:cNvSpPr/>
          <p:nvPr/>
        </p:nvSpPr>
        <p:spPr>
          <a:xfrm>
            <a:off x="7499447" y="2606139"/>
            <a:ext cx="2245895" cy="5775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err="1"/>
              <a:t>index</a:t>
            </a:r>
            <a:r>
              <a:rPr lang="en-US" altLang="zh-CN" sz="2000" b="1" dirty="0" err="1"/>
              <a:t>_jsp.class</a:t>
            </a:r>
            <a:endParaRPr lang="zh-CN" altLang="en-US" sz="2000" b="1" dirty="0"/>
          </a:p>
        </p:txBody>
      </p:sp>
      <p:sp>
        <p:nvSpPr>
          <p:cNvPr id="3167" name="右箭头 3166"/>
          <p:cNvSpPr/>
          <p:nvPr/>
        </p:nvSpPr>
        <p:spPr>
          <a:xfrm>
            <a:off x="3147987" y="2790625"/>
            <a:ext cx="748359" cy="19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右箭头 130"/>
          <p:cNvSpPr/>
          <p:nvPr/>
        </p:nvSpPr>
        <p:spPr>
          <a:xfrm>
            <a:off x="6414699" y="2790625"/>
            <a:ext cx="748359" cy="19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3197775" y="3140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转换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6488140" y="31632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79" y="3723590"/>
            <a:ext cx="7504762" cy="210476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57352" y="592338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Index.jsp</a:t>
            </a:r>
            <a:r>
              <a:rPr lang="en-US" altLang="zh-CN" b="1" dirty="0"/>
              <a:t> </a:t>
            </a:r>
            <a:r>
              <a:rPr lang="zh-CN" altLang="en-US" b="1" dirty="0"/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213098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26992" y="628650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Index_jsp.java</a:t>
            </a:r>
            <a:r>
              <a:rPr lang="zh-CN" altLang="en-US" b="1" dirty="0"/>
              <a:t>示例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15" y="1223784"/>
            <a:ext cx="8190476" cy="50476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7337" y="1513091"/>
            <a:ext cx="3526260" cy="336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说明：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直接部署在</a:t>
            </a:r>
            <a:r>
              <a:rPr lang="en-US" altLang="zh-CN" dirty="0"/>
              <a:t>tomcat</a:t>
            </a:r>
            <a:r>
              <a:rPr lang="zh-CN" altLang="en-US" dirty="0"/>
              <a:t>下的</a:t>
            </a:r>
            <a:r>
              <a:rPr lang="en-US" altLang="zh-CN" dirty="0"/>
              <a:t>web</a:t>
            </a:r>
            <a:r>
              <a:rPr lang="zh-CN" altLang="en-US" dirty="0"/>
              <a:t>项目，转换生成的文件在</a:t>
            </a:r>
            <a:r>
              <a:rPr lang="en-US" altLang="zh-CN" dirty="0"/>
              <a:t>tomcat</a:t>
            </a:r>
            <a:r>
              <a:rPr lang="zh-CN" altLang="en-US" dirty="0"/>
              <a:t>的</a:t>
            </a:r>
            <a:r>
              <a:rPr lang="en-US" altLang="zh-CN" b="1" dirty="0"/>
              <a:t>work</a:t>
            </a:r>
            <a:r>
              <a:rPr lang="zh-CN" altLang="en-US" dirty="0"/>
              <a:t>路径下；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IDEA</a:t>
            </a:r>
            <a:r>
              <a:rPr lang="zh-CN" altLang="en-US" dirty="0"/>
              <a:t>中启动的</a:t>
            </a:r>
            <a:r>
              <a:rPr lang="en-US" altLang="zh-CN" dirty="0"/>
              <a:t>web</a:t>
            </a:r>
            <a:r>
              <a:rPr lang="zh-CN" altLang="en-US" dirty="0"/>
              <a:t>项目，转换生成的文件在</a:t>
            </a:r>
            <a:r>
              <a:rPr lang="en" altLang="zh-CN" dirty="0"/>
              <a:t>CATALINA_BASE</a:t>
            </a:r>
            <a:r>
              <a:rPr lang="zh-CN" altLang="en-US" dirty="0"/>
              <a:t>路径（可以在启动日志中查看到）下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08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3C1F00-65B5-BA44-AD5C-D4E06D08471F}"/>
              </a:ext>
            </a:extLst>
          </p:cNvPr>
          <p:cNvSpPr/>
          <p:nvPr/>
        </p:nvSpPr>
        <p:spPr>
          <a:xfrm>
            <a:off x="679723" y="1223784"/>
            <a:ext cx="521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http://127.0.0.1:8080/examples/jsp/dates/date.jsp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35BEBB-6A8C-2B40-92FD-114CEE9B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9" y="2125754"/>
            <a:ext cx="2772192" cy="3226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3AE2CE-87F5-A240-87BB-FFC6DB76D2D2}"/>
              </a:ext>
            </a:extLst>
          </p:cNvPr>
          <p:cNvSpPr txBox="1"/>
          <p:nvPr/>
        </p:nvSpPr>
        <p:spPr>
          <a:xfrm>
            <a:off x="1018125" y="54495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访问时的效果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2A8F04-9F78-8B4E-9A6B-1ED214094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467" y="1811567"/>
            <a:ext cx="7861674" cy="38226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345F863-EB83-5446-86F5-57F39C03190A}"/>
              </a:ext>
            </a:extLst>
          </p:cNvPr>
          <p:cNvSpPr txBox="1"/>
          <p:nvPr/>
        </p:nvSpPr>
        <p:spPr>
          <a:xfrm>
            <a:off x="4746181" y="5634216"/>
            <a:ext cx="6427694" cy="87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/>
              <a:t>useBean</a:t>
            </a:r>
            <a:r>
              <a:rPr kumimoji="1" lang="zh-CN" altLang="en-US" dirty="0"/>
              <a:t>将创建一个关联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对象的脚本变量，是早期分离表示层和业务逻辑的手段</a:t>
            </a:r>
          </a:p>
        </p:txBody>
      </p:sp>
    </p:spTree>
    <p:extLst>
      <p:ext uri="{BB962C8B-B14F-4D97-AF65-F5344CB8AC3E}">
        <p14:creationId xmlns:p14="http://schemas.microsoft.com/office/powerpoint/2010/main" val="34139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08983" cy="108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Hello World</a:t>
            </a:r>
            <a:r>
              <a:rPr lang="zh-CN" altLang="en-US" sz="2300" dirty="0">
                <a:sym typeface="+mn-ea"/>
              </a:rPr>
              <a:t>项目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Step1</a:t>
            </a:r>
            <a:r>
              <a:rPr lang="zh-CN" altLang="en-US" sz="2000" dirty="0">
                <a:sym typeface="+mn-ea"/>
              </a:rPr>
              <a:t>：创建一个</a:t>
            </a:r>
            <a:r>
              <a:rPr lang="en-US" altLang="zh-CN" sz="2000" dirty="0">
                <a:sym typeface="+mn-ea"/>
              </a:rPr>
              <a:t>Web</a:t>
            </a: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Application</a:t>
            </a:r>
            <a:r>
              <a:rPr lang="zh-CN" altLang="en-US" sz="2000" dirty="0">
                <a:sym typeface="+mn-ea"/>
              </a:rPr>
              <a:t>项目</a:t>
            </a:r>
            <a:r>
              <a:rPr lang="en-US" altLang="zh-CN" sz="2000" dirty="0">
                <a:sym typeface="+mn-ea"/>
              </a:rPr>
              <a:t>ch4_1</a:t>
            </a:r>
            <a:r>
              <a:rPr lang="zh-CN" altLang="en-US" sz="2000" dirty="0">
                <a:sym typeface="+mn-ea"/>
              </a:rPr>
              <a:t>，首次使用时添加一个</a:t>
            </a:r>
            <a:r>
              <a:rPr lang="en-US" altLang="zh-CN" sz="2000" dirty="0">
                <a:sym typeface="+mn-ea"/>
              </a:rPr>
              <a:t>Tomcat</a:t>
            </a: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Server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63AF29-2BC4-344A-85BA-A196A1DB9F36}"/>
              </a:ext>
            </a:extLst>
          </p:cNvPr>
          <p:cNvSpPr txBox="1"/>
          <p:nvPr/>
        </p:nvSpPr>
        <p:spPr>
          <a:xfrm>
            <a:off x="8780929" y="4034118"/>
            <a:ext cx="305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选择</a:t>
            </a:r>
            <a:r>
              <a:rPr kumimoji="1" lang="en-US" altLang="zh-CN" dirty="0"/>
              <a:t>Tomcat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所在路径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5257BD-615C-9D4E-817E-B43CAE88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4" y="2313728"/>
            <a:ext cx="8346141" cy="40624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44F5C3-CB27-5348-BC14-A716FA4D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49" y="4492091"/>
            <a:ext cx="4528297" cy="24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08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08983" cy="108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Hello World</a:t>
            </a:r>
            <a:r>
              <a:rPr lang="zh-CN" altLang="en-US" sz="2300" dirty="0">
                <a:sym typeface="+mn-ea"/>
              </a:rPr>
              <a:t>项目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Step1</a:t>
            </a:r>
            <a:r>
              <a:rPr lang="zh-CN" altLang="en-US" sz="2000" dirty="0">
                <a:sym typeface="+mn-ea"/>
              </a:rPr>
              <a:t>：创建一个</a:t>
            </a:r>
            <a:r>
              <a:rPr lang="en-US" altLang="zh-CN" sz="2000" dirty="0">
                <a:sym typeface="+mn-ea"/>
              </a:rPr>
              <a:t>Web</a:t>
            </a: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Application</a:t>
            </a:r>
            <a:r>
              <a:rPr lang="zh-CN" altLang="en-US" sz="2000" dirty="0">
                <a:sym typeface="+mn-ea"/>
              </a:rPr>
              <a:t>项目</a:t>
            </a:r>
            <a:r>
              <a:rPr lang="en-US" altLang="zh-CN" sz="2000" dirty="0">
                <a:sym typeface="+mn-ea"/>
              </a:rPr>
              <a:t>ch4_1</a:t>
            </a:r>
            <a:r>
              <a:rPr lang="zh-CN" altLang="en-US" sz="2000" dirty="0">
                <a:sym typeface="+mn-ea"/>
              </a:rPr>
              <a:t>，首次使用时添加一个</a:t>
            </a:r>
            <a:r>
              <a:rPr lang="en-US" altLang="zh-CN" sz="2000" dirty="0">
                <a:sym typeface="+mn-ea"/>
              </a:rPr>
              <a:t>Tomcat</a:t>
            </a: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Server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A067A7-871E-1145-B9D5-4A96C2DF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21" y="2306645"/>
            <a:ext cx="7285393" cy="4467618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D691D03-797B-A947-9881-997556A9A255}"/>
              </a:ext>
            </a:extLst>
          </p:cNvPr>
          <p:cNvCxnSpPr/>
          <p:nvPr/>
        </p:nvCxnSpPr>
        <p:spPr>
          <a:xfrm flipH="1">
            <a:off x="7682752" y="1775012"/>
            <a:ext cx="842682" cy="77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00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08983" cy="108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Hello World</a:t>
            </a:r>
            <a:r>
              <a:rPr lang="zh-CN" altLang="en-US" sz="2300" dirty="0">
                <a:sym typeface="+mn-ea"/>
              </a:rPr>
              <a:t>项目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Step2</a:t>
            </a:r>
            <a:r>
              <a:rPr lang="zh-CN" altLang="en-US" sz="2000" dirty="0">
                <a:sym typeface="+mn-ea"/>
              </a:rPr>
              <a:t>：在</a:t>
            </a:r>
            <a:r>
              <a:rPr lang="en-US" altLang="zh-CN" sz="2000" dirty="0" err="1">
                <a:sym typeface="+mn-ea"/>
              </a:rPr>
              <a:t>src</a:t>
            </a:r>
            <a:r>
              <a:rPr lang="zh-CN" altLang="en-US" sz="2000" dirty="0">
                <a:sym typeface="+mn-ea"/>
              </a:rPr>
              <a:t>文件夹上点右键选择新建</a:t>
            </a:r>
            <a:r>
              <a:rPr lang="en-US" altLang="zh-CN" sz="2000" dirty="0">
                <a:sym typeface="+mn-ea"/>
              </a:rPr>
              <a:t>Servlet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899CEA-965C-A745-9621-BFD4763E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152" y="1223784"/>
            <a:ext cx="6162848" cy="5069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906010-7565-7E45-A7CB-A098FB8B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63" y="2966568"/>
            <a:ext cx="3915596" cy="29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6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EEB963E-99A4-7A44-81D7-D41DFEE7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21" y="1479278"/>
            <a:ext cx="7850985" cy="51904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 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08983" cy="21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Hello World</a:t>
            </a:r>
            <a:r>
              <a:rPr lang="zh-CN" altLang="en-US" sz="2300" dirty="0">
                <a:sym typeface="+mn-ea"/>
              </a:rPr>
              <a:t>项目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Step3</a:t>
            </a:r>
            <a:r>
              <a:rPr lang="zh-CN" altLang="en-US" sz="2000" dirty="0">
                <a:sym typeface="+mn-ea"/>
              </a:rPr>
              <a:t>：在</a:t>
            </a:r>
            <a:r>
              <a:rPr lang="en-US" altLang="zh-CN" sz="2000" dirty="0" err="1">
                <a:sym typeface="+mn-ea"/>
              </a:rPr>
              <a:t>urlPatterns</a:t>
            </a:r>
            <a:r>
              <a:rPr lang="zh-CN" altLang="en-US" sz="2000" dirty="0">
                <a:sym typeface="+mn-ea"/>
              </a:rPr>
              <a:t>中指定映射的</a:t>
            </a:r>
            <a:r>
              <a:rPr lang="en-US" altLang="zh-CN" sz="2000" dirty="0" err="1">
                <a:sym typeface="+mn-ea"/>
              </a:rPr>
              <a:t>url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在</a:t>
            </a:r>
            <a:r>
              <a:rPr lang="en-US" altLang="zh-CN" sz="2000" dirty="0" err="1">
                <a:sym typeface="+mn-ea"/>
              </a:rPr>
              <a:t>doGet</a:t>
            </a:r>
            <a:r>
              <a:rPr lang="zh-CN" altLang="en-US" sz="2000" dirty="0">
                <a:sym typeface="+mn-ea"/>
              </a:rPr>
              <a:t>中使用</a:t>
            </a:r>
            <a:r>
              <a:rPr lang="en-US" altLang="zh-CN" sz="2000" dirty="0" err="1">
                <a:sym typeface="+mn-ea"/>
              </a:rPr>
              <a:t>PrintWriter</a:t>
            </a:r>
            <a:r>
              <a:rPr lang="zh-CN" altLang="en-US" sz="2000" dirty="0">
                <a:sym typeface="+mn-ea"/>
              </a:rPr>
              <a:t>输出内容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http://localhost:8080/ch4_1_war_exploded/hello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80A759-AD41-674E-9A98-1231A1E08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50" y="4230817"/>
            <a:ext cx="2771447" cy="9337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2D15E6-9A80-144B-8BF2-AEDE42CCC2C8}"/>
              </a:ext>
            </a:extLst>
          </p:cNvPr>
          <p:cNvSpPr txBox="1"/>
          <p:nvPr/>
        </p:nvSpPr>
        <p:spPr>
          <a:xfrm>
            <a:off x="1404257" y="51645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运行效果</a:t>
            </a:r>
          </a:p>
        </p:txBody>
      </p:sp>
    </p:spTree>
    <p:extLst>
      <p:ext uri="{BB962C8B-B14F-4D97-AF65-F5344CB8AC3E}">
        <p14:creationId xmlns:p14="http://schemas.microsoft.com/office/powerpoint/2010/main" val="128801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</a:t>
            </a:r>
            <a:r>
              <a:rPr lang="en-US" altLang="zh-CN" dirty="0"/>
              <a:t>Servlet</a:t>
            </a:r>
            <a:r>
              <a:rPr lang="zh-CN" altLang="en-US" dirty="0"/>
              <a:t>与</a:t>
            </a:r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3" name="Rectangle 43"/>
          <p:cNvSpPr>
            <a:spLocks noChangeArrowheads="1"/>
          </p:cNvSpPr>
          <p:nvPr/>
        </p:nvSpPr>
        <p:spPr bwMode="auto">
          <a:xfrm>
            <a:off x="775541" y="1223784"/>
            <a:ext cx="2898550" cy="38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4.1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工作原理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4.2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生命周期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4.3 Servlet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4.4 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会话管理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4.5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重定向与转发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包含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4.6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过滤器与监听器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5FB7A4-AD2D-2249-A355-1EC37E1E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127" y="1561653"/>
            <a:ext cx="3376332" cy="33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47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 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08983" cy="108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Hello World</a:t>
            </a:r>
            <a:r>
              <a:rPr lang="zh-CN" altLang="en-US" sz="2300" dirty="0">
                <a:sym typeface="+mn-ea"/>
              </a:rPr>
              <a:t>项目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Step4</a:t>
            </a:r>
            <a:r>
              <a:rPr lang="zh-CN" altLang="en-US" sz="2000" dirty="0">
                <a:sym typeface="+mn-ea"/>
              </a:rPr>
              <a:t>：创建</a:t>
            </a:r>
            <a:r>
              <a:rPr lang="en" altLang="zh-CN" sz="2000" dirty="0" err="1"/>
              <a:t>RequestParamExampleServlet</a:t>
            </a:r>
            <a:endParaRPr lang="en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DBCBDB-BFA3-7141-A25A-CB7B59A1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2125754"/>
            <a:ext cx="8016878" cy="45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17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9ECFFA-E7C4-BD4B-97B6-47D2B5112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637" y="85344"/>
            <a:ext cx="6424902" cy="63215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08983" cy="2618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Hello World</a:t>
            </a:r>
            <a:r>
              <a:rPr lang="zh-CN" altLang="en-US" sz="2300" dirty="0">
                <a:sym typeface="+mn-ea"/>
              </a:rPr>
              <a:t>项目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Step4</a:t>
            </a:r>
            <a:r>
              <a:rPr lang="zh-CN" altLang="en-US" sz="2000" dirty="0">
                <a:sym typeface="+mn-ea"/>
              </a:rPr>
              <a:t>：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通过</a:t>
            </a:r>
            <a:r>
              <a:rPr lang="en-US" altLang="zh-CN" sz="2000" dirty="0" err="1">
                <a:sym typeface="+mn-ea"/>
              </a:rPr>
              <a:t>request.getParameter</a:t>
            </a:r>
            <a:r>
              <a:rPr lang="zh-CN" altLang="en-US" sz="2000" dirty="0">
                <a:sym typeface="+mn-ea"/>
              </a:rPr>
              <a:t>获取参数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在</a:t>
            </a:r>
            <a:r>
              <a:rPr lang="en-US" altLang="zh-CN" sz="2000" dirty="0" err="1">
                <a:sym typeface="+mn-ea"/>
              </a:rPr>
              <a:t>doGet</a:t>
            </a:r>
            <a:r>
              <a:rPr lang="zh-CN" altLang="en-US" sz="2000" dirty="0">
                <a:sym typeface="+mn-ea"/>
              </a:rPr>
              <a:t>中中输出了一个表单</a:t>
            </a:r>
            <a:r>
              <a:rPr lang="en-US" altLang="zh-CN" sz="2000" dirty="0">
                <a:sym typeface="+mn-ea"/>
              </a:rPr>
              <a:t>form</a:t>
            </a: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" altLang="zh-CN" sz="2000" dirty="0"/>
              <a:t>http://localhost:808</a:t>
            </a:r>
            <a:r>
              <a:rPr lang="en-US" altLang="zh-CN" sz="2000" dirty="0"/>
              <a:t>0</a:t>
            </a:r>
            <a:r>
              <a:rPr lang="en" altLang="zh-CN" sz="2000" dirty="0"/>
              <a:t>/ch4_1_war_exploded/form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362349-6751-8D43-AF6A-2D5EA7805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32" y="3883332"/>
            <a:ext cx="3934714" cy="24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6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572662" cy="500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JSP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Servlet</a:t>
            </a:r>
            <a:r>
              <a:rPr lang="zh-CN" altLang="en-US" sz="2300" dirty="0">
                <a:sym typeface="+mn-ea"/>
              </a:rPr>
              <a:t>开发模式的发展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只采用</a:t>
            </a:r>
            <a:r>
              <a:rPr lang="en-US" altLang="zh-CN" sz="2000" dirty="0">
                <a:sym typeface="+mn-ea"/>
              </a:rPr>
              <a:t>Servlet</a:t>
            </a:r>
            <a:r>
              <a:rPr lang="zh-CN" altLang="en-US" sz="2000" dirty="0">
                <a:sym typeface="+mn-ea"/>
              </a:rPr>
              <a:t>：则生成页面工作繁琐，代码难以理解和维护；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只采用</a:t>
            </a:r>
            <a:r>
              <a:rPr lang="en-US" altLang="zh-CN" sz="2000" dirty="0" err="1">
                <a:sym typeface="+mn-ea"/>
              </a:rPr>
              <a:t>jsp</a:t>
            </a:r>
            <a:r>
              <a:rPr lang="zh-CN" altLang="en-US" sz="2000" dirty="0">
                <a:sym typeface="+mn-ea"/>
              </a:rPr>
              <a:t>，则业务代码和展示的页面模板混杂在一起，代码仍然难以理解和维护；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使用</a:t>
            </a:r>
            <a:r>
              <a:rPr lang="en-US" altLang="zh-CN" sz="2000" dirty="0"/>
              <a:t>JSP</a:t>
            </a:r>
            <a:r>
              <a:rPr lang="zh-CN" altLang="en-US" sz="2000" dirty="0"/>
              <a:t>做页面展示，使用</a:t>
            </a:r>
            <a:r>
              <a:rPr lang="en-US" altLang="zh-CN" sz="2000" dirty="0"/>
              <a:t>servlet</a:t>
            </a:r>
            <a:r>
              <a:rPr lang="zh-CN" altLang="en-US" sz="2000" dirty="0"/>
              <a:t>、</a:t>
            </a:r>
            <a:r>
              <a:rPr lang="en-US" altLang="zh-CN" sz="2000" dirty="0"/>
              <a:t>java</a:t>
            </a:r>
            <a:r>
              <a:rPr lang="zh-CN" altLang="en-US" sz="2000" dirty="0"/>
              <a:t>等处理后台的业务逻辑</a:t>
            </a:r>
            <a:endParaRPr lang="en-US" altLang="zh-CN" sz="20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/>
              <a:t>JSP2.0</a:t>
            </a:r>
            <a:r>
              <a:rPr lang="zh-CN" altLang="en-US" sz="2000" dirty="0"/>
              <a:t>引入了新的技术：</a:t>
            </a:r>
            <a:r>
              <a:rPr lang="en-US" altLang="zh-CN" sz="2000" dirty="0"/>
              <a:t>EL</a:t>
            </a:r>
            <a:r>
              <a:rPr lang="zh-CN" altLang="en-US" sz="2000" dirty="0"/>
              <a:t>表达式和</a:t>
            </a:r>
            <a:r>
              <a:rPr lang="en-US" altLang="zh-CN" sz="2000" dirty="0"/>
              <a:t>JSTL</a:t>
            </a:r>
            <a:r>
              <a:rPr lang="zh-CN" altLang="en-US" sz="2000" dirty="0"/>
              <a:t>标签库，使用</a:t>
            </a:r>
            <a:r>
              <a:rPr lang="en-US" altLang="zh-CN" sz="2000" dirty="0"/>
              <a:t>EL</a:t>
            </a:r>
            <a:r>
              <a:rPr lang="zh-CN" altLang="en-US" sz="2000" dirty="0"/>
              <a:t>表达式取值，使用</a:t>
            </a:r>
            <a:r>
              <a:rPr lang="en-US" altLang="zh-CN" sz="2000" dirty="0"/>
              <a:t>JSTL</a:t>
            </a:r>
            <a:r>
              <a:rPr lang="zh-CN" altLang="en-US" sz="2000" dirty="0"/>
              <a:t>来处理页面展示逻辑。</a:t>
            </a:r>
            <a:endParaRPr lang="en-US" altLang="zh-CN" sz="20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MVC</a:t>
            </a:r>
            <a:r>
              <a:rPr lang="zh-CN" altLang="en-US" sz="2000" dirty="0">
                <a:sym typeface="+mn-ea"/>
              </a:rPr>
              <a:t>框架、模板引擎（</a:t>
            </a:r>
            <a:r>
              <a:rPr lang="en-US" altLang="zh-CN" sz="2000" dirty="0" err="1"/>
              <a:t>Freemarker</a:t>
            </a:r>
            <a:r>
              <a:rPr lang="zh-CN" altLang="en-US" sz="2000" dirty="0"/>
              <a:t>、</a:t>
            </a:r>
            <a:r>
              <a:rPr lang="en-US" altLang="zh-CN" sz="2000" dirty="0"/>
              <a:t>Velocity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Thymeleaf</a:t>
            </a:r>
            <a:r>
              <a:rPr lang="zh-CN" altLang="en-US" sz="2000" dirty="0">
                <a:sym typeface="+mn-ea"/>
              </a:rPr>
              <a:t>），</a:t>
            </a:r>
            <a:r>
              <a:rPr lang="en-US" altLang="zh-CN" sz="2000" dirty="0">
                <a:sym typeface="+mn-ea"/>
              </a:rPr>
              <a:t>JSP</a:t>
            </a:r>
            <a:r>
              <a:rPr lang="zh-CN" altLang="en-US" sz="2000" dirty="0">
                <a:sym typeface="+mn-ea"/>
              </a:rPr>
              <a:t>逐渐淡出，也不再直接写</a:t>
            </a:r>
            <a:r>
              <a:rPr lang="en-US" altLang="zh-CN" sz="2000" dirty="0">
                <a:sym typeface="+mn-ea"/>
              </a:rPr>
              <a:t>Servlet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1983897" y="3052912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展示逻辑（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业务逻辑（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）分离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01053" y="218706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阶段</a:t>
            </a:r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36" name="文本框 135"/>
          <p:cNvSpPr txBox="1"/>
          <p:nvPr/>
        </p:nvSpPr>
        <p:spPr>
          <a:xfrm>
            <a:off x="401052" y="408181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阶段</a:t>
            </a:r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99" name="下箭头 98"/>
          <p:cNvSpPr/>
          <p:nvPr/>
        </p:nvSpPr>
        <p:spPr>
          <a:xfrm>
            <a:off x="717286" y="2750065"/>
            <a:ext cx="148988" cy="11603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右箭头 99"/>
          <p:cNvSpPr/>
          <p:nvPr/>
        </p:nvSpPr>
        <p:spPr>
          <a:xfrm>
            <a:off x="8324094" y="3164169"/>
            <a:ext cx="675527" cy="202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9107603" y="305291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MVC</a:t>
            </a:r>
            <a:endParaRPr lang="zh-CN" altLang="en-US" sz="2400" b="1" dirty="0"/>
          </a:p>
        </p:txBody>
      </p:sp>
      <p:sp>
        <p:nvSpPr>
          <p:cNvPr id="103" name="下箭头 102"/>
          <p:cNvSpPr/>
          <p:nvPr/>
        </p:nvSpPr>
        <p:spPr>
          <a:xfrm>
            <a:off x="713843" y="4727731"/>
            <a:ext cx="148988" cy="8161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/>
          <p:cNvSpPr txBox="1"/>
          <p:nvPr/>
        </p:nvSpPr>
        <p:spPr>
          <a:xfrm>
            <a:off x="401052" y="557554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阶段</a:t>
            </a:r>
            <a:r>
              <a:rPr lang="en-US" altLang="zh-CN" b="1" dirty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5342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A6CB75-1429-6A43-9BD2-1B760B199BCF}"/>
              </a:ext>
            </a:extLst>
          </p:cNvPr>
          <p:cNvSpPr txBox="1"/>
          <p:nvPr/>
        </p:nvSpPr>
        <p:spPr>
          <a:xfrm>
            <a:off x="889336" y="2067812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方案</a:t>
            </a:r>
            <a:r>
              <a:rPr lang="en-US" altLang="zh-CN" sz="2000" b="1" dirty="0">
                <a:latin typeface="+mj-ea"/>
                <a:ea typeface="+mj-ea"/>
              </a:rPr>
              <a:t>1</a:t>
            </a:r>
            <a:r>
              <a:rPr lang="zh-CN" altLang="en-US" sz="2000" b="1" dirty="0">
                <a:latin typeface="+mj-ea"/>
                <a:ea typeface="+mj-ea"/>
              </a:rPr>
              <a:t>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D24BD1-6ED6-C943-B4DF-28E51E5391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5340" y="1932559"/>
            <a:ext cx="618331" cy="639838"/>
          </a:xfrm>
          <a:prstGeom prst="rect">
            <a:avLst/>
          </a:prstGeom>
        </p:spPr>
      </p:pic>
      <p:cxnSp>
        <p:nvCxnSpPr>
          <p:cNvPr id="14" name="直接箭头连接符 6">
            <a:extLst>
              <a:ext uri="{FF2B5EF4-FFF2-40B4-BE49-F238E27FC236}">
                <a16:creationId xmlns:a16="http://schemas.microsoft.com/office/drawing/2014/main" id="{D157BAF1-F646-7E4F-AEDF-BCDB33A7186E}"/>
              </a:ext>
            </a:extLst>
          </p:cNvPr>
          <p:cNvCxnSpPr/>
          <p:nvPr/>
        </p:nvCxnSpPr>
        <p:spPr>
          <a:xfrm>
            <a:off x="3475560" y="2067812"/>
            <a:ext cx="12927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CA3773F1-7433-654D-BA93-5B53AAAE7E39}"/>
              </a:ext>
            </a:extLst>
          </p:cNvPr>
          <p:cNvSpPr/>
          <p:nvPr/>
        </p:nvSpPr>
        <p:spPr>
          <a:xfrm>
            <a:off x="4878692" y="1452955"/>
            <a:ext cx="1907627" cy="1371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586A83-4364-0D47-B866-04CE8026A630}"/>
              </a:ext>
            </a:extLst>
          </p:cNvPr>
          <p:cNvSpPr txBox="1"/>
          <p:nvPr/>
        </p:nvSpPr>
        <p:spPr>
          <a:xfrm>
            <a:off x="4934530" y="299200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Servlet/JSP</a:t>
            </a:r>
            <a:r>
              <a:rPr lang="zh-CN" altLang="en-US" dirty="0"/>
              <a:t>容器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DE4034F-DD5F-8A42-A7A7-BBAFD9766035}"/>
              </a:ext>
            </a:extLst>
          </p:cNvPr>
          <p:cNvSpPr/>
          <p:nvPr/>
        </p:nvSpPr>
        <p:spPr>
          <a:xfrm>
            <a:off x="5126669" y="1620407"/>
            <a:ext cx="1351564" cy="4001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Servlet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3EDB4FF-2E1F-6747-BFBF-B6A599035F5E}"/>
              </a:ext>
            </a:extLst>
          </p:cNvPr>
          <p:cNvSpPr/>
          <p:nvPr/>
        </p:nvSpPr>
        <p:spPr>
          <a:xfrm>
            <a:off x="5168711" y="2230007"/>
            <a:ext cx="1351564" cy="4001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Servlet</a:t>
            </a:r>
            <a:endParaRPr lang="zh-CN" altLang="en-US" dirty="0"/>
          </a:p>
        </p:txBody>
      </p:sp>
      <p:cxnSp>
        <p:nvCxnSpPr>
          <p:cNvPr id="19" name="直接箭头连接符 11">
            <a:extLst>
              <a:ext uri="{FF2B5EF4-FFF2-40B4-BE49-F238E27FC236}">
                <a16:creationId xmlns:a16="http://schemas.microsoft.com/office/drawing/2014/main" id="{94BFA984-27AF-E642-A49C-A59F47ADE40B}"/>
              </a:ext>
            </a:extLst>
          </p:cNvPr>
          <p:cNvCxnSpPr/>
          <p:nvPr/>
        </p:nvCxnSpPr>
        <p:spPr>
          <a:xfrm flipH="1" flipV="1">
            <a:off x="3487851" y="2267867"/>
            <a:ext cx="12804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C7C5524-0851-8043-80D3-76C84FF2D3DF}"/>
              </a:ext>
            </a:extLst>
          </p:cNvPr>
          <p:cNvSpPr txBox="1"/>
          <p:nvPr/>
        </p:nvSpPr>
        <p:spPr>
          <a:xfrm>
            <a:off x="3644892" y="168309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00EEA8-D486-3A4A-BA9D-EBA4D52C42F8}"/>
              </a:ext>
            </a:extLst>
          </p:cNvPr>
          <p:cNvSpPr txBox="1"/>
          <p:nvPr/>
        </p:nvSpPr>
        <p:spPr>
          <a:xfrm>
            <a:off x="3592334" y="233999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response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531B11-51B0-A040-AB1D-CD0CF5A0D3EB}"/>
              </a:ext>
            </a:extLst>
          </p:cNvPr>
          <p:cNvSpPr txBox="1"/>
          <p:nvPr/>
        </p:nvSpPr>
        <p:spPr>
          <a:xfrm>
            <a:off x="7092104" y="1768342"/>
            <a:ext cx="4193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Servlet</a:t>
            </a:r>
            <a:r>
              <a:rPr lang="zh-CN" altLang="en-US" dirty="0"/>
              <a:t>接收请求，返回响应。需要用</a:t>
            </a:r>
            <a:r>
              <a:rPr lang="en-US" altLang="zh-CN" dirty="0"/>
              <a:t>Servlet</a:t>
            </a:r>
            <a:r>
              <a:rPr lang="zh-CN" altLang="en-US" dirty="0"/>
              <a:t>生成页面，繁琐难于理解维护。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4E39D9-CAF0-8A42-B4A0-2421871822B4}"/>
              </a:ext>
            </a:extLst>
          </p:cNvPr>
          <p:cNvSpPr txBox="1"/>
          <p:nvPr/>
        </p:nvSpPr>
        <p:spPr>
          <a:xfrm>
            <a:off x="852550" y="471117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方案</a:t>
            </a:r>
            <a:r>
              <a:rPr lang="en-US" altLang="zh-CN" sz="2000" b="1" dirty="0">
                <a:latin typeface="+mj-ea"/>
                <a:ea typeface="+mj-ea"/>
              </a:rPr>
              <a:t>2</a:t>
            </a:r>
            <a:r>
              <a:rPr lang="zh-CN" altLang="en-US" sz="2000" b="1" dirty="0">
                <a:latin typeface="+mj-ea"/>
                <a:ea typeface="+mj-ea"/>
              </a:rPr>
              <a:t>：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BCB8341-4D40-A444-BFD4-4686672470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8554" y="4575917"/>
            <a:ext cx="618331" cy="639838"/>
          </a:xfrm>
          <a:prstGeom prst="rect">
            <a:avLst/>
          </a:prstGeom>
        </p:spPr>
      </p:pic>
      <p:cxnSp>
        <p:nvCxnSpPr>
          <p:cNvPr id="25" name="直接箭头连接符 19">
            <a:extLst>
              <a:ext uri="{FF2B5EF4-FFF2-40B4-BE49-F238E27FC236}">
                <a16:creationId xmlns:a16="http://schemas.microsoft.com/office/drawing/2014/main" id="{715160B1-51B7-0B43-87D4-5B52FA2C8144}"/>
              </a:ext>
            </a:extLst>
          </p:cNvPr>
          <p:cNvCxnSpPr/>
          <p:nvPr/>
        </p:nvCxnSpPr>
        <p:spPr>
          <a:xfrm>
            <a:off x="3438774" y="4711170"/>
            <a:ext cx="12927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27D29D3-C891-694D-BB94-D662C8FC38E9}"/>
              </a:ext>
            </a:extLst>
          </p:cNvPr>
          <p:cNvSpPr/>
          <p:nvPr/>
        </p:nvSpPr>
        <p:spPr>
          <a:xfrm>
            <a:off x="4841906" y="4096313"/>
            <a:ext cx="1907627" cy="1371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69B51D-1421-6A40-9318-981C427E8741}"/>
              </a:ext>
            </a:extLst>
          </p:cNvPr>
          <p:cNvSpPr txBox="1"/>
          <p:nvPr/>
        </p:nvSpPr>
        <p:spPr>
          <a:xfrm>
            <a:off x="4897744" y="56353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Servlet/JSP</a:t>
            </a:r>
            <a:r>
              <a:rPr lang="zh-CN" altLang="en-US" dirty="0"/>
              <a:t>容器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A31110C-2F0B-A24A-9072-874D2EB118B9}"/>
              </a:ext>
            </a:extLst>
          </p:cNvPr>
          <p:cNvSpPr/>
          <p:nvPr/>
        </p:nvSpPr>
        <p:spPr>
          <a:xfrm>
            <a:off x="5089883" y="4263765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8CA1B9F-B7B6-9C4F-913A-7D6EB3A5393C}"/>
              </a:ext>
            </a:extLst>
          </p:cNvPr>
          <p:cNvSpPr/>
          <p:nvPr/>
        </p:nvSpPr>
        <p:spPr>
          <a:xfrm>
            <a:off x="5116159" y="4873365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cxnSp>
        <p:nvCxnSpPr>
          <p:cNvPr id="30" name="直接箭头连接符 24">
            <a:extLst>
              <a:ext uri="{FF2B5EF4-FFF2-40B4-BE49-F238E27FC236}">
                <a16:creationId xmlns:a16="http://schemas.microsoft.com/office/drawing/2014/main" id="{866CA64C-4276-FE42-9F38-5EDDB682B8D2}"/>
              </a:ext>
            </a:extLst>
          </p:cNvPr>
          <p:cNvCxnSpPr/>
          <p:nvPr/>
        </p:nvCxnSpPr>
        <p:spPr>
          <a:xfrm flipH="1" flipV="1">
            <a:off x="3451065" y="4911225"/>
            <a:ext cx="12804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FE3FE583-FB6E-4A4F-86BC-7F91842FA446}"/>
              </a:ext>
            </a:extLst>
          </p:cNvPr>
          <p:cNvSpPr txBox="1"/>
          <p:nvPr/>
        </p:nvSpPr>
        <p:spPr>
          <a:xfrm>
            <a:off x="3608106" y="432645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49685CC-87C5-FB4A-A761-142B0999C9C9}"/>
              </a:ext>
            </a:extLst>
          </p:cNvPr>
          <p:cNvSpPr txBox="1"/>
          <p:nvPr/>
        </p:nvSpPr>
        <p:spPr>
          <a:xfrm>
            <a:off x="3555548" y="498334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response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12E922-C06D-FB42-AF62-96DF647390CD}"/>
              </a:ext>
            </a:extLst>
          </p:cNvPr>
          <p:cNvSpPr txBox="1"/>
          <p:nvPr/>
        </p:nvSpPr>
        <p:spPr>
          <a:xfrm>
            <a:off x="7092104" y="4096313"/>
            <a:ext cx="4193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JSP</a:t>
            </a:r>
            <a:r>
              <a:rPr lang="zh-CN" altLang="en-US" dirty="0"/>
              <a:t>接收请求，返回响应。</a:t>
            </a:r>
            <a:r>
              <a:rPr lang="en-US" altLang="zh-CN" dirty="0"/>
              <a:t>JSP</a:t>
            </a:r>
            <a:r>
              <a:rPr lang="zh-CN" altLang="en-US" dirty="0"/>
              <a:t>描述返回的页面比较方便，但如果把业务逻辑也写在</a:t>
            </a:r>
            <a:r>
              <a:rPr lang="en-US" altLang="zh-CN" dirty="0"/>
              <a:t>JSP</a:t>
            </a:r>
            <a:r>
              <a:rPr lang="zh-CN" altLang="en-US" dirty="0"/>
              <a:t>中，仍然结构不清晰，难于协作开发和后期维护。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3305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B7FCC42-81F1-BC42-8138-E6CF204967D6}"/>
              </a:ext>
            </a:extLst>
          </p:cNvPr>
          <p:cNvSpPr/>
          <p:nvPr/>
        </p:nvSpPr>
        <p:spPr>
          <a:xfrm>
            <a:off x="4516628" y="1423698"/>
            <a:ext cx="5360280" cy="28221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54F608E1-6E31-0E4C-8226-8C8290118C6D}"/>
              </a:ext>
            </a:extLst>
          </p:cNvPr>
          <p:cNvSpPr/>
          <p:nvPr/>
        </p:nvSpPr>
        <p:spPr>
          <a:xfrm>
            <a:off x="4695408" y="2663457"/>
            <a:ext cx="5053990" cy="131196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099E6C8F-66B5-DF44-B8DE-11FBC0CBC66F}"/>
              </a:ext>
            </a:extLst>
          </p:cNvPr>
          <p:cNvSpPr/>
          <p:nvPr/>
        </p:nvSpPr>
        <p:spPr>
          <a:xfrm>
            <a:off x="4665258" y="1676317"/>
            <a:ext cx="5053990" cy="67409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1BB91F3-FD37-B24F-974B-BC8819799011}"/>
              </a:ext>
            </a:extLst>
          </p:cNvPr>
          <p:cNvSpPr txBox="1"/>
          <p:nvPr/>
        </p:nvSpPr>
        <p:spPr>
          <a:xfrm>
            <a:off x="1012003" y="1950305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方案</a:t>
            </a:r>
            <a:r>
              <a:rPr lang="en-US" altLang="zh-CN" sz="2000" b="1" dirty="0">
                <a:latin typeface="+mj-ea"/>
                <a:ea typeface="+mj-ea"/>
              </a:rPr>
              <a:t>3</a:t>
            </a:r>
            <a:r>
              <a:rPr lang="zh-CN" altLang="en-US" sz="2000" b="1" dirty="0">
                <a:latin typeface="+mj-ea"/>
                <a:ea typeface="+mj-ea"/>
              </a:rPr>
              <a:t>：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DC8FEF3-AC61-F14F-AC10-5921A395D4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9089" y="2759890"/>
            <a:ext cx="618331" cy="63983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6877601-ED5A-F541-B523-19E898184611}"/>
              </a:ext>
            </a:extLst>
          </p:cNvPr>
          <p:cNvSpPr txBox="1"/>
          <p:nvPr/>
        </p:nvSpPr>
        <p:spPr>
          <a:xfrm>
            <a:off x="6522474" y="432774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Servlet/JSP</a:t>
            </a:r>
            <a:r>
              <a:rPr lang="zh-CN" altLang="en-US" dirty="0"/>
              <a:t>容器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F0211FB-2CC5-E94C-8E88-D032CEA6E8AE}"/>
              </a:ext>
            </a:extLst>
          </p:cNvPr>
          <p:cNvSpPr/>
          <p:nvPr/>
        </p:nvSpPr>
        <p:spPr>
          <a:xfrm>
            <a:off x="4838684" y="1755147"/>
            <a:ext cx="1351564" cy="4001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Servlet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D097542-2D9C-3B4B-8F57-816CA9088084}"/>
              </a:ext>
            </a:extLst>
          </p:cNvPr>
          <p:cNvSpPr/>
          <p:nvPr/>
        </p:nvSpPr>
        <p:spPr>
          <a:xfrm>
            <a:off x="4896492" y="2869245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560932C-0BBD-F84F-8E5C-FA04246347E7}"/>
              </a:ext>
            </a:extLst>
          </p:cNvPr>
          <p:cNvSpPr txBox="1"/>
          <p:nvPr/>
        </p:nvSpPr>
        <p:spPr>
          <a:xfrm>
            <a:off x="3044916" y="195781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E710CEB-B8A6-BC4E-BF1F-9049AFE1B8B9}"/>
              </a:ext>
            </a:extLst>
          </p:cNvPr>
          <p:cNvSpPr txBox="1"/>
          <p:nvPr/>
        </p:nvSpPr>
        <p:spPr>
          <a:xfrm>
            <a:off x="2834414" y="337521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response</a:t>
            </a:r>
            <a:endParaRPr lang="zh-CN" altLang="en-US" dirty="0"/>
          </a:p>
        </p:txBody>
      </p:sp>
      <p:cxnSp>
        <p:nvCxnSpPr>
          <p:cNvPr id="44" name="直接箭头连接符 6">
            <a:extLst>
              <a:ext uri="{FF2B5EF4-FFF2-40B4-BE49-F238E27FC236}">
                <a16:creationId xmlns:a16="http://schemas.microsoft.com/office/drawing/2014/main" id="{C1CD43E5-7A2D-224D-9F75-004C155E1B48}"/>
              </a:ext>
            </a:extLst>
          </p:cNvPr>
          <p:cNvCxnSpPr/>
          <p:nvPr/>
        </p:nvCxnSpPr>
        <p:spPr>
          <a:xfrm flipV="1">
            <a:off x="2985986" y="2281468"/>
            <a:ext cx="1403132" cy="5031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11">
            <a:extLst>
              <a:ext uri="{FF2B5EF4-FFF2-40B4-BE49-F238E27FC236}">
                <a16:creationId xmlns:a16="http://schemas.microsoft.com/office/drawing/2014/main" id="{FEBFE342-22A2-C246-B787-3D9231D6A9BE}"/>
              </a:ext>
            </a:extLst>
          </p:cNvPr>
          <p:cNvCxnSpPr/>
          <p:nvPr/>
        </p:nvCxnSpPr>
        <p:spPr>
          <a:xfrm flipH="1" flipV="1">
            <a:off x="2985986" y="3142362"/>
            <a:ext cx="1403132" cy="1842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0A9DCE0-4788-1840-A4DA-88DA5A2500E2}"/>
              </a:ext>
            </a:extLst>
          </p:cNvPr>
          <p:cNvSpPr txBox="1"/>
          <p:nvPr/>
        </p:nvSpPr>
        <p:spPr>
          <a:xfrm>
            <a:off x="2202720" y="5017586"/>
            <a:ext cx="8639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Servlet</a:t>
            </a:r>
            <a:r>
              <a:rPr lang="zh-CN" altLang="en-US" dirty="0"/>
              <a:t>接收请求，做业务处理，得到返回的数据（模型），然后把请求携带数据交给</a:t>
            </a:r>
            <a:r>
              <a:rPr lang="en-US" altLang="zh-CN" dirty="0"/>
              <a:t>JSP</a:t>
            </a:r>
            <a:r>
              <a:rPr lang="zh-CN" altLang="en-US" dirty="0"/>
              <a:t>处理，</a:t>
            </a:r>
            <a:r>
              <a:rPr lang="en-US" altLang="zh-CN" dirty="0"/>
              <a:t>JSP</a:t>
            </a:r>
            <a:r>
              <a:rPr lang="zh-CN" altLang="en-US" dirty="0"/>
              <a:t>把数据和其他</a:t>
            </a:r>
            <a:r>
              <a:rPr lang="en-US" altLang="zh-CN" dirty="0"/>
              <a:t>HTML</a:t>
            </a:r>
            <a:r>
              <a:rPr lang="zh-CN" altLang="en-US" dirty="0"/>
              <a:t>内容相结合（渲染），然后返回给用户</a:t>
            </a:r>
            <a:endParaRPr lang="en-US" altLang="zh-CN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587BB2E-11F0-5D4F-B6F4-E6BBF2DCD5C6}"/>
              </a:ext>
            </a:extLst>
          </p:cNvPr>
          <p:cNvSpPr/>
          <p:nvPr/>
        </p:nvSpPr>
        <p:spPr>
          <a:xfrm>
            <a:off x="6488814" y="1765656"/>
            <a:ext cx="1351564" cy="4001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Servlet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C0537D0-B041-6E4A-933D-F6FD92B7FFD8}"/>
              </a:ext>
            </a:extLst>
          </p:cNvPr>
          <p:cNvSpPr/>
          <p:nvPr/>
        </p:nvSpPr>
        <p:spPr>
          <a:xfrm>
            <a:off x="6546622" y="2879754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EB9B509-7D24-8543-A600-330255D113C9}"/>
              </a:ext>
            </a:extLst>
          </p:cNvPr>
          <p:cNvSpPr/>
          <p:nvPr/>
        </p:nvSpPr>
        <p:spPr>
          <a:xfrm>
            <a:off x="8238785" y="1797189"/>
            <a:ext cx="1351564" cy="4001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Servlet</a:t>
            </a:r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AC442069-66A5-554D-A9B3-536D1E6471BF}"/>
              </a:ext>
            </a:extLst>
          </p:cNvPr>
          <p:cNvSpPr/>
          <p:nvPr/>
        </p:nvSpPr>
        <p:spPr>
          <a:xfrm>
            <a:off x="8296593" y="2911287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D44200AE-9E88-7B44-AF4B-C8BAC5367C21}"/>
              </a:ext>
            </a:extLst>
          </p:cNvPr>
          <p:cNvSpPr/>
          <p:nvPr/>
        </p:nvSpPr>
        <p:spPr>
          <a:xfrm>
            <a:off x="5572274" y="3387957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7D1F855-51E9-8B45-829B-701A4DF413BB}"/>
              </a:ext>
            </a:extLst>
          </p:cNvPr>
          <p:cNvSpPr/>
          <p:nvPr/>
        </p:nvSpPr>
        <p:spPr>
          <a:xfrm>
            <a:off x="7651188" y="3402287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53" name="下箭头 52">
            <a:extLst>
              <a:ext uri="{FF2B5EF4-FFF2-40B4-BE49-F238E27FC236}">
                <a16:creationId xmlns:a16="http://schemas.microsoft.com/office/drawing/2014/main" id="{7B013A44-068F-3946-8A2D-22560C66D4D6}"/>
              </a:ext>
            </a:extLst>
          </p:cNvPr>
          <p:cNvSpPr/>
          <p:nvPr/>
        </p:nvSpPr>
        <p:spPr>
          <a:xfrm>
            <a:off x="6923838" y="2350415"/>
            <a:ext cx="240758" cy="313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824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1A6D5D9-0136-2E43-BC33-76C15CD34CE1}"/>
              </a:ext>
            </a:extLst>
          </p:cNvPr>
          <p:cNvSpPr/>
          <p:nvPr/>
        </p:nvSpPr>
        <p:spPr>
          <a:xfrm>
            <a:off x="3347580" y="1331955"/>
            <a:ext cx="6505868" cy="36527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72C6140-570E-2B4C-8DA2-8C88D287513F}"/>
              </a:ext>
            </a:extLst>
          </p:cNvPr>
          <p:cNvSpPr/>
          <p:nvPr/>
        </p:nvSpPr>
        <p:spPr>
          <a:xfrm>
            <a:off x="4109149" y="3297338"/>
            <a:ext cx="5053990" cy="131196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DBC431E-EAA4-BE44-9EFE-D146D7E772AD}"/>
              </a:ext>
            </a:extLst>
          </p:cNvPr>
          <p:cNvSpPr/>
          <p:nvPr/>
        </p:nvSpPr>
        <p:spPr>
          <a:xfrm>
            <a:off x="6152482" y="1729287"/>
            <a:ext cx="3385656" cy="13343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DE621A1-34C1-C347-BE58-D0B8328C48BD}"/>
              </a:ext>
            </a:extLst>
          </p:cNvPr>
          <p:cNvSpPr txBox="1"/>
          <p:nvPr/>
        </p:nvSpPr>
        <p:spPr>
          <a:xfrm>
            <a:off x="515938" y="1223784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方案</a:t>
            </a:r>
            <a:r>
              <a:rPr lang="en-US" altLang="zh-CN" sz="2000" b="1" dirty="0">
                <a:latin typeface="+mj-ea"/>
                <a:ea typeface="+mj-ea"/>
              </a:rPr>
              <a:t>4</a:t>
            </a:r>
            <a:r>
              <a:rPr lang="zh-CN" altLang="en-US" sz="2000" b="1" dirty="0">
                <a:latin typeface="+mj-ea"/>
                <a:ea typeface="+mj-ea"/>
              </a:rPr>
              <a:t>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85A3DD4-591A-D841-970F-A00DD473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97" y="2718269"/>
            <a:ext cx="618331" cy="63983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EF52580-1954-F04D-94AF-BC48376A50B5}"/>
              </a:ext>
            </a:extLst>
          </p:cNvPr>
          <p:cNvSpPr txBox="1"/>
          <p:nvPr/>
        </p:nvSpPr>
        <p:spPr>
          <a:xfrm>
            <a:off x="5193102" y="504773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Servlet/JSP</a:t>
            </a:r>
            <a:r>
              <a:rPr lang="zh-CN" altLang="en-US" dirty="0"/>
              <a:t>容器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A36F650-3F4C-594B-A9E5-A9741DB843CA}"/>
              </a:ext>
            </a:extLst>
          </p:cNvPr>
          <p:cNvSpPr/>
          <p:nvPr/>
        </p:nvSpPr>
        <p:spPr>
          <a:xfrm>
            <a:off x="6333480" y="1871182"/>
            <a:ext cx="1351564" cy="40011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BF8BE37-A33B-1A47-9760-2B9309CA054A}"/>
              </a:ext>
            </a:extLst>
          </p:cNvPr>
          <p:cNvSpPr/>
          <p:nvPr/>
        </p:nvSpPr>
        <p:spPr>
          <a:xfrm>
            <a:off x="4310232" y="3442476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6E08F5-AFC1-1440-BE1B-D49D2A37DB7F}"/>
              </a:ext>
            </a:extLst>
          </p:cNvPr>
          <p:cNvSpPr txBox="1"/>
          <p:nvPr/>
        </p:nvSpPr>
        <p:spPr>
          <a:xfrm>
            <a:off x="1828024" y="191619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F5B1FE9-E2FB-B641-95EC-8E79E3953885}"/>
              </a:ext>
            </a:extLst>
          </p:cNvPr>
          <p:cNvSpPr txBox="1"/>
          <p:nvPr/>
        </p:nvSpPr>
        <p:spPr>
          <a:xfrm>
            <a:off x="1617522" y="333359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response</a:t>
            </a:r>
            <a:endParaRPr lang="zh-CN" altLang="en-US" dirty="0"/>
          </a:p>
        </p:txBody>
      </p:sp>
      <p:cxnSp>
        <p:nvCxnSpPr>
          <p:cNvPr id="33" name="直接箭头连接符 6">
            <a:extLst>
              <a:ext uri="{FF2B5EF4-FFF2-40B4-BE49-F238E27FC236}">
                <a16:creationId xmlns:a16="http://schemas.microsoft.com/office/drawing/2014/main" id="{326343A9-AC32-7B45-A7C4-054AD4FBA637}"/>
              </a:ext>
            </a:extLst>
          </p:cNvPr>
          <p:cNvCxnSpPr>
            <a:endCxn id="62" idx="2"/>
          </p:cNvCxnSpPr>
          <p:nvPr/>
        </p:nvCxnSpPr>
        <p:spPr>
          <a:xfrm flipV="1">
            <a:off x="1769094" y="2306643"/>
            <a:ext cx="1962238" cy="436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11">
            <a:extLst>
              <a:ext uri="{FF2B5EF4-FFF2-40B4-BE49-F238E27FC236}">
                <a16:creationId xmlns:a16="http://schemas.microsoft.com/office/drawing/2014/main" id="{CE74B708-07B1-FB40-85A8-507A2250EF45}"/>
              </a:ext>
            </a:extLst>
          </p:cNvPr>
          <p:cNvCxnSpPr/>
          <p:nvPr/>
        </p:nvCxnSpPr>
        <p:spPr>
          <a:xfrm flipH="1" flipV="1">
            <a:off x="1769096" y="3100744"/>
            <a:ext cx="2216608" cy="602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03B09A1D-4B24-4C47-A862-AE684299FE98}"/>
              </a:ext>
            </a:extLst>
          </p:cNvPr>
          <p:cNvSpPr txBox="1"/>
          <p:nvPr/>
        </p:nvSpPr>
        <p:spPr>
          <a:xfrm>
            <a:off x="1171433" y="5398111"/>
            <a:ext cx="1015039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所有的请求由</a:t>
            </a:r>
            <a:r>
              <a:rPr lang="en-US" altLang="zh-CN" dirty="0" err="1"/>
              <a:t>DiespatcherServlet</a:t>
            </a:r>
            <a:r>
              <a:rPr lang="zh-CN" altLang="en-US" dirty="0"/>
              <a:t>（调度器）接收，调度器根据</a:t>
            </a:r>
            <a:r>
              <a:rPr lang="en-US" altLang="zh-CN" dirty="0"/>
              <a:t>URL</a:t>
            </a:r>
            <a:r>
              <a:rPr lang="zh-CN" altLang="en-US" dirty="0"/>
              <a:t>和请求方法调用相应的</a:t>
            </a:r>
            <a:r>
              <a:rPr lang="en-US" altLang="zh-CN" dirty="0"/>
              <a:t>Action</a:t>
            </a:r>
            <a:r>
              <a:rPr lang="zh-CN" altLang="en-US" dirty="0"/>
              <a:t>执行业务逻辑，</a:t>
            </a:r>
            <a:r>
              <a:rPr lang="en-US" altLang="zh-CN" dirty="0"/>
              <a:t>Action</a:t>
            </a:r>
            <a:r>
              <a:rPr lang="zh-CN" altLang="en-US" dirty="0"/>
              <a:t>将执行结果（模型）和需要使用的展示视图名称返回给调度器，调度器将请求、请求数据结果（模型）交由</a:t>
            </a:r>
            <a:r>
              <a:rPr lang="en-US" altLang="zh-CN" dirty="0"/>
              <a:t>J</a:t>
            </a:r>
            <a:r>
              <a:rPr lang="zh-CN" altLang="en-US" dirty="0"/>
              <a:t>对应的</a:t>
            </a:r>
            <a:r>
              <a:rPr lang="en-US" altLang="zh-CN" dirty="0"/>
              <a:t>SP</a:t>
            </a:r>
            <a:r>
              <a:rPr lang="zh-CN" altLang="en-US" dirty="0"/>
              <a:t>进行渲染，然后返回给用户最终的页面</a:t>
            </a:r>
            <a:endParaRPr lang="en-US" altLang="zh-CN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45350A2-561B-4D4A-8148-A598C9840B2F}"/>
              </a:ext>
            </a:extLst>
          </p:cNvPr>
          <p:cNvSpPr/>
          <p:nvPr/>
        </p:nvSpPr>
        <p:spPr>
          <a:xfrm>
            <a:off x="7983607" y="1850159"/>
            <a:ext cx="1351564" cy="40011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3D1B1DE9-63F9-C042-89BB-55ED402DDAF2}"/>
              </a:ext>
            </a:extLst>
          </p:cNvPr>
          <p:cNvSpPr/>
          <p:nvPr/>
        </p:nvSpPr>
        <p:spPr>
          <a:xfrm>
            <a:off x="5960362" y="3452985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604A34AC-0686-9841-A5A9-1846C217E658}"/>
              </a:ext>
            </a:extLst>
          </p:cNvPr>
          <p:cNvSpPr/>
          <p:nvPr/>
        </p:nvSpPr>
        <p:spPr>
          <a:xfrm>
            <a:off x="7464085" y="2495031"/>
            <a:ext cx="1351564" cy="40011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C564B09-0BBC-924B-BCAD-EFD1753B8764}"/>
              </a:ext>
            </a:extLst>
          </p:cNvPr>
          <p:cNvSpPr/>
          <p:nvPr/>
        </p:nvSpPr>
        <p:spPr>
          <a:xfrm>
            <a:off x="7710333" y="3484518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943B688-1CC1-C948-B221-951D657CCC73}"/>
              </a:ext>
            </a:extLst>
          </p:cNvPr>
          <p:cNvSpPr/>
          <p:nvPr/>
        </p:nvSpPr>
        <p:spPr>
          <a:xfrm>
            <a:off x="4986014" y="3961188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18D6602B-FCB9-2241-B6E3-633032456A6A}"/>
              </a:ext>
            </a:extLst>
          </p:cNvPr>
          <p:cNvSpPr/>
          <p:nvPr/>
        </p:nvSpPr>
        <p:spPr>
          <a:xfrm>
            <a:off x="7064928" y="3975518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C87F946-ADA8-9045-8D7F-6AE06E505802}"/>
              </a:ext>
            </a:extLst>
          </p:cNvPr>
          <p:cNvSpPr/>
          <p:nvPr/>
        </p:nvSpPr>
        <p:spPr>
          <a:xfrm>
            <a:off x="3731332" y="1943321"/>
            <a:ext cx="1855701" cy="72664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Dispatcher</a:t>
            </a:r>
          </a:p>
          <a:p>
            <a:pPr algn="ctr"/>
            <a:r>
              <a:rPr lang="en-US" altLang="zh-CN" dirty="0"/>
              <a:t>Servlet</a:t>
            </a:r>
            <a:endParaRPr lang="zh-CN" altLang="en-US" dirty="0"/>
          </a:p>
        </p:txBody>
      </p:sp>
      <p:cxnSp>
        <p:nvCxnSpPr>
          <p:cNvPr id="63" name="曲线连接符 62">
            <a:extLst>
              <a:ext uri="{FF2B5EF4-FFF2-40B4-BE49-F238E27FC236}">
                <a16:creationId xmlns:a16="http://schemas.microsoft.com/office/drawing/2014/main" id="{BA1910B2-32BF-1845-A014-E70F3C80FA8A}"/>
              </a:ext>
            </a:extLst>
          </p:cNvPr>
          <p:cNvCxnSpPr>
            <a:stCxn id="62" idx="7"/>
          </p:cNvCxnSpPr>
          <p:nvPr/>
        </p:nvCxnSpPr>
        <p:spPr>
          <a:xfrm rot="5400000" flipH="1" flipV="1">
            <a:off x="5691674" y="1494780"/>
            <a:ext cx="178554" cy="93135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曲线连接符 63">
            <a:extLst>
              <a:ext uri="{FF2B5EF4-FFF2-40B4-BE49-F238E27FC236}">
                <a16:creationId xmlns:a16="http://schemas.microsoft.com/office/drawing/2014/main" id="{0D9EDEB9-0B91-404A-AE54-E647F5813E7D}"/>
              </a:ext>
            </a:extLst>
          </p:cNvPr>
          <p:cNvCxnSpPr/>
          <p:nvPr/>
        </p:nvCxnSpPr>
        <p:spPr>
          <a:xfrm rot="10800000" flipV="1">
            <a:off x="5435483" y="2413186"/>
            <a:ext cx="816923" cy="132094"/>
          </a:xfrm>
          <a:prstGeom prst="curvedConnector3">
            <a:avLst>
              <a:gd name="adj1" fmla="val 561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曲线连接符 64">
            <a:extLst>
              <a:ext uri="{FF2B5EF4-FFF2-40B4-BE49-F238E27FC236}">
                <a16:creationId xmlns:a16="http://schemas.microsoft.com/office/drawing/2014/main" id="{EA79FFC9-92FE-D248-B74C-A0F44E39D5A3}"/>
              </a:ext>
            </a:extLst>
          </p:cNvPr>
          <p:cNvCxnSpPr/>
          <p:nvPr/>
        </p:nvCxnSpPr>
        <p:spPr>
          <a:xfrm rot="16200000" flipH="1">
            <a:off x="4632025" y="2720254"/>
            <a:ext cx="588234" cy="53392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11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CB9D26DB-D506-2F4C-B44A-A7FBD1E4CC2E}"/>
              </a:ext>
            </a:extLst>
          </p:cNvPr>
          <p:cNvSpPr/>
          <p:nvPr/>
        </p:nvSpPr>
        <p:spPr>
          <a:xfrm>
            <a:off x="1991743" y="1307571"/>
            <a:ext cx="8476560" cy="36527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C6CF8C5-C6D1-B74D-8816-F7E1BCA65227}"/>
              </a:ext>
            </a:extLst>
          </p:cNvPr>
          <p:cNvSpPr/>
          <p:nvPr/>
        </p:nvSpPr>
        <p:spPr>
          <a:xfrm>
            <a:off x="2847908" y="3808985"/>
            <a:ext cx="6816358" cy="80274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A649B1DB-4056-2A44-8744-F8C12D683EF3}"/>
              </a:ext>
            </a:extLst>
          </p:cNvPr>
          <p:cNvSpPr/>
          <p:nvPr/>
        </p:nvSpPr>
        <p:spPr>
          <a:xfrm>
            <a:off x="4796645" y="1704902"/>
            <a:ext cx="5498238" cy="160431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0F93AAC-F364-DF4F-92F6-0736961DE2E7}"/>
              </a:ext>
            </a:extLst>
          </p:cNvPr>
          <p:cNvSpPr txBox="1"/>
          <p:nvPr/>
        </p:nvSpPr>
        <p:spPr>
          <a:xfrm>
            <a:off x="457267" y="121866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方案</a:t>
            </a:r>
            <a:r>
              <a:rPr lang="en-US" altLang="zh-CN" sz="2000" b="1" dirty="0">
                <a:latin typeface="+mj-ea"/>
                <a:ea typeface="+mj-ea"/>
              </a:rPr>
              <a:t>5</a:t>
            </a:r>
            <a:r>
              <a:rPr lang="zh-CN" altLang="en-US" sz="2000" b="1" dirty="0">
                <a:latin typeface="+mj-ea"/>
                <a:ea typeface="+mj-ea"/>
              </a:rPr>
              <a:t>：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27C6820-ED20-A14D-9F6A-95F8F86F3D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936" y="2693885"/>
            <a:ext cx="618331" cy="63983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D9819B1-C3C2-6D4B-86EB-21C9C795C7FF}"/>
              </a:ext>
            </a:extLst>
          </p:cNvPr>
          <p:cNvSpPr txBox="1"/>
          <p:nvPr/>
        </p:nvSpPr>
        <p:spPr>
          <a:xfrm>
            <a:off x="5000624" y="514746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Servlet/JSP</a:t>
            </a:r>
            <a:r>
              <a:rPr lang="zh-CN" altLang="en-US" dirty="0"/>
              <a:t>容器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44748F4-A39A-0E46-B0ED-61947D59FB9F}"/>
              </a:ext>
            </a:extLst>
          </p:cNvPr>
          <p:cNvSpPr/>
          <p:nvPr/>
        </p:nvSpPr>
        <p:spPr>
          <a:xfrm>
            <a:off x="4977643" y="1972926"/>
            <a:ext cx="1674702" cy="40011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CC41695-F3D6-AA4D-B512-EC5CBF5815C4}"/>
              </a:ext>
            </a:extLst>
          </p:cNvPr>
          <p:cNvSpPr/>
          <p:nvPr/>
        </p:nvSpPr>
        <p:spPr>
          <a:xfrm>
            <a:off x="3064757" y="3954122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80EC877-D268-5840-8F7A-00288B32BEB1}"/>
              </a:ext>
            </a:extLst>
          </p:cNvPr>
          <p:cNvSpPr txBox="1"/>
          <p:nvPr/>
        </p:nvSpPr>
        <p:spPr>
          <a:xfrm>
            <a:off x="993952" y="212758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C32DCB-0B57-5548-95B8-A641132A81C5}"/>
              </a:ext>
            </a:extLst>
          </p:cNvPr>
          <p:cNvSpPr txBox="1"/>
          <p:nvPr/>
        </p:nvSpPr>
        <p:spPr>
          <a:xfrm>
            <a:off x="932458" y="354153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response</a:t>
            </a:r>
            <a:endParaRPr lang="zh-CN" altLang="en-US" dirty="0"/>
          </a:p>
        </p:txBody>
      </p:sp>
      <p:cxnSp>
        <p:nvCxnSpPr>
          <p:cNvPr id="44" name="直接箭头连接符 6">
            <a:extLst>
              <a:ext uri="{FF2B5EF4-FFF2-40B4-BE49-F238E27FC236}">
                <a16:creationId xmlns:a16="http://schemas.microsoft.com/office/drawing/2014/main" id="{D2C73C64-701C-5F47-B83B-0568D0F11D23}"/>
              </a:ext>
            </a:extLst>
          </p:cNvPr>
          <p:cNvCxnSpPr/>
          <p:nvPr/>
        </p:nvCxnSpPr>
        <p:spPr>
          <a:xfrm flipV="1">
            <a:off x="1248833" y="2383483"/>
            <a:ext cx="1126662" cy="335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11">
            <a:extLst>
              <a:ext uri="{FF2B5EF4-FFF2-40B4-BE49-F238E27FC236}">
                <a16:creationId xmlns:a16="http://schemas.microsoft.com/office/drawing/2014/main" id="{E622B5B8-6DF4-8E4F-95F2-056CB4FF868E}"/>
              </a:ext>
            </a:extLst>
          </p:cNvPr>
          <p:cNvCxnSpPr/>
          <p:nvPr/>
        </p:nvCxnSpPr>
        <p:spPr>
          <a:xfrm flipH="1" flipV="1">
            <a:off x="1248836" y="3076362"/>
            <a:ext cx="1504475" cy="9303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75155FE5-14B4-7F4E-BA3F-45713FD09F18}"/>
              </a:ext>
            </a:extLst>
          </p:cNvPr>
          <p:cNvSpPr/>
          <p:nvPr/>
        </p:nvSpPr>
        <p:spPr>
          <a:xfrm>
            <a:off x="4714887" y="3964631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BB607DA-7544-CA44-8A7C-2E8822459A2F}"/>
              </a:ext>
            </a:extLst>
          </p:cNvPr>
          <p:cNvSpPr/>
          <p:nvPr/>
        </p:nvSpPr>
        <p:spPr>
          <a:xfrm>
            <a:off x="6464858" y="3996164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66C5C8B-D0B6-FF45-B6DD-84BBFE218339}"/>
              </a:ext>
            </a:extLst>
          </p:cNvPr>
          <p:cNvSpPr/>
          <p:nvPr/>
        </p:nvSpPr>
        <p:spPr>
          <a:xfrm>
            <a:off x="8101505" y="3996164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36DFCCF3-5761-094B-B19C-BA8203642C95}"/>
              </a:ext>
            </a:extLst>
          </p:cNvPr>
          <p:cNvSpPr/>
          <p:nvPr/>
        </p:nvSpPr>
        <p:spPr>
          <a:xfrm>
            <a:off x="2375495" y="1918937"/>
            <a:ext cx="1855701" cy="72664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Dispatcher</a:t>
            </a:r>
          </a:p>
          <a:p>
            <a:pPr algn="ctr"/>
            <a:r>
              <a:rPr lang="en-US" altLang="zh-CN" dirty="0"/>
              <a:t>Servlet</a:t>
            </a:r>
            <a:endParaRPr lang="zh-CN" altLang="en-US" dirty="0"/>
          </a:p>
        </p:txBody>
      </p:sp>
      <p:cxnSp>
        <p:nvCxnSpPr>
          <p:cNvPr id="50" name="曲线连接符 49">
            <a:extLst>
              <a:ext uri="{FF2B5EF4-FFF2-40B4-BE49-F238E27FC236}">
                <a16:creationId xmlns:a16="http://schemas.microsoft.com/office/drawing/2014/main" id="{23150A5E-D9C9-D845-9FF7-A4CB0043FF40}"/>
              </a:ext>
            </a:extLst>
          </p:cNvPr>
          <p:cNvCxnSpPr>
            <a:stCxn id="49" idx="7"/>
          </p:cNvCxnSpPr>
          <p:nvPr/>
        </p:nvCxnSpPr>
        <p:spPr>
          <a:xfrm rot="5400000" flipH="1" flipV="1">
            <a:off x="4335837" y="1470396"/>
            <a:ext cx="178554" cy="93135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0326F921-529A-654D-8633-C76657FFE74B}"/>
              </a:ext>
            </a:extLst>
          </p:cNvPr>
          <p:cNvCxnSpPr/>
          <p:nvPr/>
        </p:nvCxnSpPr>
        <p:spPr>
          <a:xfrm rot="10800000" flipV="1">
            <a:off x="4079646" y="2388802"/>
            <a:ext cx="816923" cy="132094"/>
          </a:xfrm>
          <a:prstGeom prst="curvedConnector3">
            <a:avLst>
              <a:gd name="adj1" fmla="val 561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4D4038BE-C7B7-5240-946A-99DC92384091}"/>
              </a:ext>
            </a:extLst>
          </p:cNvPr>
          <p:cNvCxnSpPr/>
          <p:nvPr/>
        </p:nvCxnSpPr>
        <p:spPr>
          <a:xfrm rot="16200000" flipH="1">
            <a:off x="2849457" y="3051235"/>
            <a:ext cx="1057932" cy="33143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32CDA167-F94F-194D-AC21-AE560594A9EF}"/>
              </a:ext>
            </a:extLst>
          </p:cNvPr>
          <p:cNvSpPr/>
          <p:nvPr/>
        </p:nvSpPr>
        <p:spPr>
          <a:xfrm>
            <a:off x="4988150" y="2614060"/>
            <a:ext cx="1664195" cy="40011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zh-CN" altLang="en-US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803A3687-68E7-9243-878A-983D8CDC426B}"/>
              </a:ext>
            </a:extLst>
          </p:cNvPr>
          <p:cNvSpPr/>
          <p:nvPr/>
        </p:nvSpPr>
        <p:spPr>
          <a:xfrm>
            <a:off x="6895781" y="1983432"/>
            <a:ext cx="1649121" cy="40011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3C824C1B-13EB-5549-B39A-2AA514466ED9}"/>
              </a:ext>
            </a:extLst>
          </p:cNvPr>
          <p:cNvSpPr/>
          <p:nvPr/>
        </p:nvSpPr>
        <p:spPr>
          <a:xfrm>
            <a:off x="6848485" y="2614060"/>
            <a:ext cx="1696417" cy="40011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7347A29-6404-164D-A3B1-A3C45CDE3640}"/>
              </a:ext>
            </a:extLst>
          </p:cNvPr>
          <p:cNvSpPr/>
          <p:nvPr/>
        </p:nvSpPr>
        <p:spPr>
          <a:xfrm>
            <a:off x="8790892" y="1983373"/>
            <a:ext cx="1335937" cy="40011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72FFA4C7-C43B-3345-864E-2352D9B5B662}"/>
              </a:ext>
            </a:extLst>
          </p:cNvPr>
          <p:cNvSpPr/>
          <p:nvPr/>
        </p:nvSpPr>
        <p:spPr>
          <a:xfrm>
            <a:off x="8785637" y="2624509"/>
            <a:ext cx="1335937" cy="40011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  <a:endParaRPr lang="zh-CN" altLang="en-US" dirty="0"/>
          </a:p>
        </p:txBody>
      </p:sp>
      <p:pic>
        <p:nvPicPr>
          <p:cNvPr id="70" name="Picture 2" descr="https://timgsa.baidu.com/timg?image&amp;quality=80&amp;size=b9999_10000&amp;sec=1571468594195&amp;di=828fdfcf683fa0ac2ec9f330ba8901db&amp;imgtype=0&amp;src=http%3A%2F%2Fawb.img.xmtbang.com%2Fimg%2Fuploadnew%2F201511%2F01%2F23fa409076ec41819bb672346c667a62.jpg">
            <a:extLst>
              <a:ext uri="{FF2B5EF4-FFF2-40B4-BE49-F238E27FC236}">
                <a16:creationId xmlns:a16="http://schemas.microsoft.com/office/drawing/2014/main" id="{73EF7B5A-F7DF-084F-82ED-53E37296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993" y="1841552"/>
            <a:ext cx="1062967" cy="106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AD622EB7-ED59-8747-968B-F4A50AA9A27A}"/>
              </a:ext>
            </a:extLst>
          </p:cNvPr>
          <p:cNvSpPr txBox="1"/>
          <p:nvPr/>
        </p:nvSpPr>
        <p:spPr>
          <a:xfrm flipH="1">
            <a:off x="10790340" y="2904519"/>
            <a:ext cx="103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72" name="左右箭头 71">
            <a:extLst>
              <a:ext uri="{FF2B5EF4-FFF2-40B4-BE49-F238E27FC236}">
                <a16:creationId xmlns:a16="http://schemas.microsoft.com/office/drawing/2014/main" id="{DFDF2E48-AFD4-9042-A22A-0125DEBA0290}"/>
              </a:ext>
            </a:extLst>
          </p:cNvPr>
          <p:cNvSpPr/>
          <p:nvPr/>
        </p:nvSpPr>
        <p:spPr>
          <a:xfrm>
            <a:off x="10121574" y="2454849"/>
            <a:ext cx="668766" cy="1696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E7E5523-A656-A444-9BF2-35A59408B0DC}"/>
              </a:ext>
            </a:extLst>
          </p:cNvPr>
          <p:cNvSpPr txBox="1"/>
          <p:nvPr/>
        </p:nvSpPr>
        <p:spPr>
          <a:xfrm>
            <a:off x="1171432" y="5571648"/>
            <a:ext cx="10321629" cy="129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在方案</a:t>
            </a:r>
            <a:r>
              <a:rPr lang="en-US" altLang="zh-CN" dirty="0"/>
              <a:t>4</a:t>
            </a:r>
            <a:r>
              <a:rPr lang="zh-CN" altLang="en-US" dirty="0"/>
              <a:t>的基础上，将</a:t>
            </a:r>
            <a:r>
              <a:rPr lang="en-US" altLang="zh-CN" dirty="0"/>
              <a:t>Action</a:t>
            </a:r>
            <a:r>
              <a:rPr lang="zh-CN" altLang="en-US" dirty="0"/>
              <a:t>进行更详细的分工，分解为</a:t>
            </a:r>
            <a:r>
              <a:rPr lang="en-US" altLang="zh-CN" dirty="0"/>
              <a:t>Controller</a:t>
            </a:r>
            <a:r>
              <a:rPr lang="zh-CN" altLang="en-US" dirty="0"/>
              <a:t>（如解析请求参数、选择调用不同的业务逻辑、控制使用不同的展示页面等）、</a:t>
            </a:r>
            <a:r>
              <a:rPr lang="en-US" altLang="zh-CN" dirty="0"/>
              <a:t>Service</a:t>
            </a:r>
            <a:r>
              <a:rPr lang="zh-CN" altLang="en-US" dirty="0"/>
              <a:t>（业务逻辑的核心）、</a:t>
            </a:r>
            <a:r>
              <a:rPr lang="en-US" altLang="zh-CN" dirty="0"/>
              <a:t>Model</a:t>
            </a:r>
            <a:r>
              <a:rPr lang="zh-CN" altLang="en-US" dirty="0"/>
              <a:t>（和数据库交互，</a:t>
            </a:r>
            <a:r>
              <a:rPr lang="en-US" altLang="zh-CN" dirty="0"/>
              <a:t>ORM</a:t>
            </a:r>
            <a:r>
              <a:rPr lang="zh-CN" altLang="en-US" dirty="0"/>
              <a:t>）。</a:t>
            </a:r>
            <a:r>
              <a:rPr lang="en-US" altLang="zh-CN" dirty="0"/>
              <a:t>JSP</a:t>
            </a:r>
            <a:r>
              <a:rPr lang="zh-CN" altLang="en-US" dirty="0"/>
              <a:t>部分为表现层，可以使用其它模板技术替代（如</a:t>
            </a:r>
            <a:r>
              <a:rPr lang="en-US" altLang="zh-CN" dirty="0" err="1"/>
              <a:t>Freemarker</a:t>
            </a:r>
            <a:r>
              <a:rPr lang="zh-CN" altLang="en-US" dirty="0"/>
              <a:t>、</a:t>
            </a:r>
            <a:r>
              <a:rPr lang="en-US" altLang="zh-CN" dirty="0"/>
              <a:t>Velocity</a:t>
            </a:r>
            <a:r>
              <a:rPr lang="zh-CN" altLang="en-US" dirty="0"/>
              <a:t>、</a:t>
            </a:r>
            <a:r>
              <a:rPr lang="en-US" altLang="zh-CN" dirty="0" err="1"/>
              <a:t>Thymeleaf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7071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4.2 </a:t>
            </a:r>
            <a:r>
              <a:rPr lang="zh-CN" altLang="en-US" b="0" kern="1800" dirty="0">
                <a:latin typeface="Times New Roman"/>
              </a:rPr>
              <a:t>生命周期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6321965" cy="440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b="1" dirty="0"/>
              <a:t>Servlet</a:t>
            </a:r>
            <a:r>
              <a:rPr lang="zh-CN" altLang="en-US" sz="2000" b="1" dirty="0"/>
              <a:t>生命周期</a:t>
            </a:r>
            <a:r>
              <a:rPr lang="zh-CN" altLang="en-US" sz="2000" dirty="0"/>
              <a:t>是指</a:t>
            </a:r>
            <a:r>
              <a:rPr lang="en-US" altLang="zh-CN" sz="2000" dirty="0"/>
              <a:t>Servlet</a:t>
            </a:r>
            <a:r>
              <a:rPr lang="zh-CN" altLang="en-US" sz="2000" dirty="0"/>
              <a:t>从创建直到毁灭的整个过程。以下是 </a:t>
            </a:r>
            <a:r>
              <a:rPr lang="en-US" altLang="zh-CN" sz="2000" dirty="0"/>
              <a:t>Servlet </a:t>
            </a:r>
            <a:r>
              <a:rPr lang="zh-CN" altLang="en-US" sz="2000" dirty="0"/>
              <a:t>遵循的过程：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/>
              <a:t>Servlet </a:t>
            </a:r>
            <a:r>
              <a:rPr lang="zh-CN" altLang="en-US" sz="2000" dirty="0"/>
              <a:t>通过调用 </a:t>
            </a:r>
            <a:r>
              <a:rPr lang="en-US" altLang="zh-CN" sz="2000" b="1" dirty="0" err="1"/>
              <a:t>init</a:t>
            </a:r>
            <a:r>
              <a:rPr lang="en-US" altLang="zh-CN" sz="2000" b="1" dirty="0"/>
              <a:t> () </a:t>
            </a:r>
            <a:r>
              <a:rPr lang="zh-CN" altLang="en-US" sz="2000" dirty="0"/>
              <a:t>方法进行初始化。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/>
              <a:t>Servlet </a:t>
            </a:r>
            <a:r>
              <a:rPr lang="zh-CN" altLang="en-US" sz="2000" dirty="0"/>
              <a:t>调用 </a:t>
            </a:r>
            <a:r>
              <a:rPr lang="en-US" altLang="zh-CN" sz="2000" b="1" dirty="0"/>
              <a:t>service() </a:t>
            </a:r>
            <a:r>
              <a:rPr lang="zh-CN" altLang="en-US" sz="2000" dirty="0"/>
              <a:t>方法来处理客户端的请求，在</a:t>
            </a:r>
            <a:r>
              <a:rPr lang="en-US" altLang="zh-CN" sz="2000" dirty="0"/>
              <a:t>service</a:t>
            </a:r>
            <a:r>
              <a:rPr lang="zh-CN" altLang="en-US" sz="2000" dirty="0"/>
              <a:t>中根据方法不同分别调用</a:t>
            </a:r>
            <a:r>
              <a:rPr lang="en-US" altLang="zh-CN" sz="2000" dirty="0" err="1"/>
              <a:t>doGet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doPost</a:t>
            </a:r>
            <a:r>
              <a:rPr lang="zh-CN" altLang="en-US" sz="2000" dirty="0"/>
              <a:t>等。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/>
              <a:t>Servlet </a:t>
            </a:r>
            <a:r>
              <a:rPr lang="zh-CN" altLang="en-US" sz="2000" dirty="0"/>
              <a:t>通过调用 </a:t>
            </a:r>
            <a:r>
              <a:rPr lang="en-US" altLang="zh-CN" sz="2000" b="1" dirty="0"/>
              <a:t>destroy() </a:t>
            </a:r>
            <a:r>
              <a:rPr lang="zh-CN" altLang="en-US" sz="2000" dirty="0"/>
              <a:t>方法终止（结束）。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sz="2000" dirty="0"/>
              <a:t>最后，</a:t>
            </a:r>
            <a:r>
              <a:rPr lang="en-US" altLang="zh-CN" sz="2000" dirty="0"/>
              <a:t>Servlet </a:t>
            </a:r>
            <a:r>
              <a:rPr lang="zh-CN" altLang="en-US" sz="2000" dirty="0"/>
              <a:t>是由 </a:t>
            </a:r>
            <a:r>
              <a:rPr lang="en-US" altLang="zh-CN" sz="2000" dirty="0"/>
              <a:t>JVM </a:t>
            </a:r>
            <a:r>
              <a:rPr lang="zh-CN" altLang="en-US" sz="2000" dirty="0"/>
              <a:t>的垃圾回收器进行垃圾回收的。</a:t>
            </a: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pic>
        <p:nvPicPr>
          <p:cNvPr id="29700" name="Picture 4" descr="Servlet 生命周期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55" y="1627739"/>
            <a:ext cx="5202488" cy="46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71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4.2 </a:t>
            </a:r>
            <a:r>
              <a:rPr lang="zh-CN" altLang="en-US" b="0" kern="1800" dirty="0">
                <a:latin typeface="Times New Roman"/>
              </a:rPr>
              <a:t>生命周期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5954" y="1267415"/>
            <a:ext cx="4074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调用顺序实验，重写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(),service(),destroy(),</a:t>
            </a:r>
            <a:r>
              <a:rPr lang="zh-CN" altLang="en-US" sz="2000" dirty="0"/>
              <a:t>启动</a:t>
            </a:r>
            <a:r>
              <a:rPr lang="en-US" altLang="zh-CN" sz="2000" dirty="0"/>
              <a:t>tomcat</a:t>
            </a:r>
            <a:r>
              <a:rPr lang="zh-CN" altLang="en-US" sz="2000" dirty="0"/>
              <a:t>然后多次访问该</a:t>
            </a:r>
            <a:r>
              <a:rPr lang="en-US" altLang="zh-CN" sz="2000" dirty="0"/>
              <a:t>servlet</a:t>
            </a:r>
            <a:r>
              <a:rPr lang="zh-CN" altLang="en-US" sz="2000" dirty="0"/>
              <a:t>，最后关闭</a:t>
            </a:r>
            <a:r>
              <a:rPr lang="en-US" altLang="zh-CN" sz="2000" dirty="0"/>
              <a:t>tomcat</a:t>
            </a:r>
            <a:r>
              <a:rPr lang="zh-CN" altLang="en-US" sz="2000" dirty="0"/>
              <a:t>。输出如下：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0" y="3429000"/>
            <a:ext cx="4165863" cy="1599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0" y="5387784"/>
            <a:ext cx="3952381" cy="4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58814" y="50233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省略若干行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8055A3-918A-E249-8F5E-460616E25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083" y="1223784"/>
            <a:ext cx="6630367" cy="55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066" y="1164336"/>
            <a:ext cx="6321965" cy="460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主要接口：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>
                <a:latin typeface="+mn-ea"/>
                <a:ea typeface="+mn-ea"/>
                <a:sym typeface="+mn-ea"/>
              </a:rPr>
              <a:t>Servelet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>
                <a:latin typeface="+mn-ea"/>
                <a:ea typeface="+mn-ea"/>
                <a:sym typeface="+mn-ea"/>
              </a:rPr>
              <a:t>ServletRequest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/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HttpSerletRequest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>
                <a:latin typeface="+mn-ea"/>
                <a:ea typeface="+mn-ea"/>
                <a:sym typeface="+mn-ea"/>
              </a:rPr>
              <a:t>ServletResponse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/</a:t>
            </a:r>
            <a:r>
              <a:rPr lang="en-US" altLang="zh-CN" sz="2000" dirty="0" err="1">
                <a:latin typeface="+mn-ea"/>
                <a:ea typeface="+mn-ea"/>
                <a:sym typeface="+mn-ea"/>
              </a:rPr>
              <a:t>HttpServletRespouse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实现类：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>
                <a:latin typeface="+mn-ea"/>
                <a:ea typeface="+mn-ea"/>
                <a:sym typeface="+mn-ea"/>
              </a:rPr>
              <a:t>GenericServlet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>
                <a:latin typeface="+mn-ea"/>
                <a:ea typeface="+mn-ea"/>
                <a:sym typeface="+mn-ea"/>
              </a:rPr>
              <a:t>HttpServlet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F82C3D-4C01-4547-A5E7-6BFC7B58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41" y="3466986"/>
            <a:ext cx="5639422" cy="3176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CDC21D-B9D5-0749-860B-4299BC494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300" y="1321949"/>
            <a:ext cx="2894838" cy="19907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5484FE-2136-AF43-8EAB-CBC7F820D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2" y="1246553"/>
            <a:ext cx="3151378" cy="21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2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031711" cy="406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Servlet</a:t>
            </a:r>
            <a:r>
              <a:rPr lang="zh-CN" altLang="en-US" sz="2300" dirty="0">
                <a:sym typeface="+mn-ea"/>
              </a:rPr>
              <a:t>是什么？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Servlet</a:t>
            </a:r>
            <a:r>
              <a:rPr lang="zh-CN" altLang="en-US" sz="2000" dirty="0">
                <a:sym typeface="+mn-ea"/>
              </a:rPr>
              <a:t>是基于</a:t>
            </a:r>
            <a:r>
              <a:rPr lang="en-US" altLang="zh-CN" sz="2000" dirty="0">
                <a:sym typeface="+mn-ea"/>
              </a:rPr>
              <a:t>Java</a:t>
            </a:r>
            <a:r>
              <a:rPr lang="zh-CN" altLang="en-US" sz="2000" dirty="0">
                <a:sym typeface="+mn-ea"/>
              </a:rPr>
              <a:t>技术的Ｗ</a:t>
            </a:r>
            <a:r>
              <a:rPr lang="en-US" altLang="zh-CN" sz="2000" dirty="0" err="1">
                <a:sym typeface="+mn-ea"/>
              </a:rPr>
              <a:t>eb</a:t>
            </a:r>
            <a:r>
              <a:rPr lang="zh-CN" altLang="en-US" sz="2000" dirty="0">
                <a:sym typeface="+mn-ea"/>
              </a:rPr>
              <a:t>组件，被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容器</a:t>
            </a:r>
            <a:r>
              <a:rPr lang="zh-CN" altLang="en-US" sz="2000" dirty="0">
                <a:sym typeface="+mn-ea"/>
              </a:rPr>
              <a:t>托管，用于生成动态内容；（运行在</a:t>
            </a:r>
            <a:r>
              <a:rPr lang="zh-CN" altLang="en-US" sz="2000" dirty="0"/>
              <a:t>服务器端的小程序</a:t>
            </a:r>
            <a:r>
              <a:rPr lang="zh-CN" altLang="en-US" sz="2000" dirty="0">
                <a:sym typeface="+mn-ea"/>
              </a:rPr>
              <a:t>）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Servlet Container</a:t>
            </a:r>
            <a:r>
              <a:rPr lang="zh-CN" altLang="en-US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Servlet </a:t>
            </a:r>
            <a:r>
              <a:rPr lang="zh-CN" altLang="en-US" sz="2000" dirty="0">
                <a:sym typeface="+mn-ea"/>
              </a:rPr>
              <a:t>容器）是 </a:t>
            </a:r>
            <a:r>
              <a:rPr lang="en-US" altLang="zh-CN" sz="2000" dirty="0">
                <a:sym typeface="+mn-ea"/>
              </a:rPr>
              <a:t>Web </a:t>
            </a:r>
            <a:r>
              <a:rPr lang="zh-CN" altLang="en-US" sz="2000" dirty="0">
                <a:sym typeface="+mn-ea"/>
              </a:rPr>
              <a:t>服务器或者应用服务器的一部分，用于提供基于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请求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响应</a:t>
            </a:r>
            <a:r>
              <a:rPr lang="zh-CN" altLang="en-US" sz="2000" dirty="0">
                <a:sym typeface="+mn-ea"/>
              </a:rPr>
              <a:t>发送模式的网络服务；</a:t>
            </a:r>
            <a:r>
              <a:rPr lang="en-US" altLang="zh-CN" sz="2000" dirty="0">
                <a:sym typeface="+mn-ea"/>
              </a:rPr>
              <a:t>Servlet </a:t>
            </a:r>
            <a:r>
              <a:rPr lang="zh-CN" altLang="en-US" sz="2000" dirty="0">
                <a:sym typeface="+mn-ea"/>
              </a:rPr>
              <a:t>容器也对部署在其中的</a:t>
            </a:r>
            <a:r>
              <a:rPr lang="en-US" altLang="zh-CN" sz="2000" dirty="0">
                <a:sym typeface="+mn-ea"/>
              </a:rPr>
              <a:t>Servlet</a:t>
            </a:r>
            <a:r>
              <a:rPr lang="zh-CN" altLang="en-US" sz="2000" dirty="0">
                <a:sym typeface="+mn-ea"/>
              </a:rPr>
              <a:t>的生命周期进行管理；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最新的技术规范为</a:t>
            </a:r>
            <a:r>
              <a:rPr lang="en-US" altLang="zh-CN" sz="2000" dirty="0">
                <a:solidFill>
                  <a:srgbClr val="666666"/>
                </a:solidFill>
              </a:rPr>
              <a:t>JSR-000369 </a:t>
            </a:r>
            <a:r>
              <a:rPr lang="en-US" altLang="zh-CN" sz="2000" dirty="0" err="1">
                <a:solidFill>
                  <a:srgbClr val="666666"/>
                </a:solidFill>
              </a:rPr>
              <a:t>Java</a:t>
            </a:r>
            <a:r>
              <a:rPr lang="en-US" altLang="zh-CN" sz="2000" baseline="30000" dirty="0" err="1">
                <a:solidFill>
                  <a:srgbClr val="666666"/>
                </a:solidFill>
              </a:rPr>
              <a:t>TM</a:t>
            </a:r>
            <a:r>
              <a:rPr lang="en-US" altLang="zh-CN" sz="2000" dirty="0">
                <a:solidFill>
                  <a:srgbClr val="666666"/>
                </a:solidFill>
              </a:rPr>
              <a:t> Servlet 4.0 Specification</a:t>
            </a:r>
            <a:r>
              <a:rPr lang="zh-CN" altLang="en-US" sz="2000" dirty="0">
                <a:solidFill>
                  <a:srgbClr val="666666"/>
                </a:solidFill>
              </a:rPr>
              <a:t>，</a:t>
            </a:r>
            <a:r>
              <a:rPr lang="zh-CN" altLang="en-US" sz="2000" dirty="0">
                <a:solidFill>
                  <a:srgbClr val="666666"/>
                </a:solidFill>
                <a:hlinkClick r:id="rId2"/>
              </a:rPr>
              <a:t>下载地址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D8FBD7-75A3-AF48-B9E2-4BE433FD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529" y="4727134"/>
            <a:ext cx="3405042" cy="18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08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FF96A2-524B-9942-BEFB-F12B544F7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92" y="1322346"/>
            <a:ext cx="7193280" cy="41156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D9F1A8-E3B5-0443-80D8-B3CF86962EF7}"/>
              </a:ext>
            </a:extLst>
          </p:cNvPr>
          <p:cNvSpPr txBox="1"/>
          <p:nvPr/>
        </p:nvSpPr>
        <p:spPr>
          <a:xfrm>
            <a:off x="4498848" y="564489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Servlet</a:t>
            </a:r>
            <a:r>
              <a:rPr kumimoji="1" lang="zh-CN" altLang="en-US" dirty="0"/>
              <a:t> 接口</a:t>
            </a:r>
          </a:p>
        </p:txBody>
      </p:sp>
    </p:spTree>
    <p:extLst>
      <p:ext uri="{BB962C8B-B14F-4D97-AF65-F5344CB8AC3E}">
        <p14:creationId xmlns:p14="http://schemas.microsoft.com/office/powerpoint/2010/main" val="885499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535E85-152C-734F-B8CB-BC6C3C80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9" y="1150147"/>
            <a:ext cx="5649411" cy="57078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A6CFEA-D603-2249-A0A1-444683338EF9}"/>
              </a:ext>
            </a:extLst>
          </p:cNvPr>
          <p:cNvSpPr txBox="1"/>
          <p:nvPr/>
        </p:nvSpPr>
        <p:spPr>
          <a:xfrm>
            <a:off x="5583935" y="6400800"/>
            <a:ext cx="165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HttpServlet</a:t>
            </a:r>
            <a:r>
              <a:rPr kumimoji="1" lang="zh-CN" altLang="en-US" dirty="0"/>
              <a:t>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E931CC-6C08-A945-A899-FEB66854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0497"/>
            <a:ext cx="6007732" cy="38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05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535E85-152C-734F-B8CB-BC6C3C80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9" y="1150147"/>
            <a:ext cx="5649411" cy="57078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A6CFEA-D603-2249-A0A1-444683338EF9}"/>
              </a:ext>
            </a:extLst>
          </p:cNvPr>
          <p:cNvSpPr txBox="1"/>
          <p:nvPr/>
        </p:nvSpPr>
        <p:spPr>
          <a:xfrm>
            <a:off x="5583935" y="6400800"/>
            <a:ext cx="165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HttpServlet</a:t>
            </a:r>
            <a:r>
              <a:rPr kumimoji="1" lang="zh-CN" altLang="en-US" dirty="0"/>
              <a:t>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E931CC-6C08-A945-A899-FEB66854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0497"/>
            <a:ext cx="6007732" cy="38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A6CFEA-D603-2249-A0A1-444683338EF9}"/>
              </a:ext>
            </a:extLst>
          </p:cNvPr>
          <p:cNvSpPr txBox="1"/>
          <p:nvPr/>
        </p:nvSpPr>
        <p:spPr>
          <a:xfrm>
            <a:off x="4722733" y="5471660"/>
            <a:ext cx="67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HttpServletRequest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HttpServletResponse</a:t>
            </a:r>
            <a:r>
              <a:rPr kumimoji="1" lang="zh-CN" altLang="en-US" dirty="0"/>
              <a:t>接口中定义的</a:t>
            </a:r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03E628-31C8-5C40-BF80-031C1D70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68" y="0"/>
            <a:ext cx="375768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21EAD5-A915-7D4F-9954-25E9AC023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33" y="0"/>
            <a:ext cx="4483091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8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A6CFEA-D603-2249-A0A1-444683338EF9}"/>
              </a:ext>
            </a:extLst>
          </p:cNvPr>
          <p:cNvSpPr txBox="1"/>
          <p:nvPr/>
        </p:nvSpPr>
        <p:spPr>
          <a:xfrm>
            <a:off x="250371" y="1223784"/>
            <a:ext cx="67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HttpServletRequest</a:t>
            </a:r>
            <a:r>
              <a:rPr kumimoji="1" lang="zh-CN" altLang="en-US" dirty="0"/>
              <a:t>的常用</a:t>
            </a:r>
            <a:r>
              <a:rPr kumimoji="1" lang="en-US" altLang="zh-CN" dirty="0">
                <a:hlinkClick r:id="rId3"/>
              </a:rPr>
              <a:t>method</a:t>
            </a: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88D57AB-F650-934F-9B7D-7EDA4FE4F2BB}"/>
              </a:ext>
            </a:extLst>
          </p:cNvPr>
          <p:cNvGraphicFramePr>
            <a:graphicFrameLocks noGrp="1"/>
          </p:cNvGraphicFramePr>
          <p:nvPr/>
        </p:nvGraphicFramePr>
        <p:xfrm>
          <a:off x="250371" y="1713988"/>
          <a:ext cx="5779008" cy="5075476"/>
        </p:xfrm>
        <a:graphic>
          <a:graphicData uri="http://schemas.openxmlformats.org/drawingml/2006/table">
            <a:tbl>
              <a:tblPr/>
              <a:tblGrid>
                <a:gridCol w="5779008">
                  <a:extLst>
                    <a:ext uri="{9D8B030D-6E8A-4147-A177-3AD203B41FA5}">
                      <a16:colId xmlns:a16="http://schemas.microsoft.com/office/drawing/2014/main" val="1838282112"/>
                    </a:ext>
                  </a:extLst>
                </a:gridCol>
              </a:tblGrid>
              <a:tr h="60947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String </a:t>
                      </a:r>
                      <a:r>
                        <a:rPr lang="en" sz="1400" b="1" dirty="0" err="1">
                          <a:effectLst/>
                        </a:rPr>
                        <a:t>getContentType</a:t>
                      </a:r>
                      <a:r>
                        <a:rPr lang="en" sz="1400" b="1" dirty="0">
                          <a:effectLst/>
                        </a:rPr>
                        <a:t>()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返回请求主体的 </a:t>
                      </a:r>
                      <a:r>
                        <a:rPr lang="en" sz="1400" dirty="0">
                          <a:effectLst/>
                        </a:rPr>
                        <a:t>MIME </a:t>
                      </a:r>
                      <a:r>
                        <a:rPr lang="zh-CN" altLang="en-US" sz="1400" dirty="0">
                          <a:effectLst/>
                        </a:rPr>
                        <a:t>类型，如果不知道类型则返回 </a:t>
                      </a:r>
                      <a:r>
                        <a:rPr lang="en" sz="1400" dirty="0">
                          <a:effectLst/>
                        </a:rPr>
                        <a:t>null。</a:t>
                      </a:r>
                    </a:p>
                  </a:txBody>
                  <a:tcPr marL="30353" marR="30353" marT="42494" marB="424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74704"/>
                  </a:ext>
                </a:extLst>
              </a:tr>
              <a:tr h="434648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String getContextPath()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返回指示请求上下文的请求 </a:t>
                      </a:r>
                      <a:r>
                        <a:rPr lang="en" sz="1400">
                          <a:effectLst/>
                        </a:rPr>
                        <a:t>URI </a:t>
                      </a:r>
                      <a:r>
                        <a:rPr lang="zh-CN" altLang="en-US" sz="1400">
                          <a:effectLst/>
                        </a:rPr>
                        <a:t>部分。</a:t>
                      </a:r>
                    </a:p>
                  </a:txBody>
                  <a:tcPr marL="30353" marR="30353" marT="42494" marB="424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8695"/>
                  </a:ext>
                </a:extLst>
              </a:tr>
              <a:tr h="434648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String </a:t>
                      </a:r>
                      <a:r>
                        <a:rPr lang="en" sz="1400" b="1" dirty="0" err="1">
                          <a:effectLst/>
                        </a:rPr>
                        <a:t>getHeader</a:t>
                      </a:r>
                      <a:r>
                        <a:rPr lang="en" sz="1400" b="1" dirty="0">
                          <a:effectLst/>
                        </a:rPr>
                        <a:t>(String name)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以字符串形式返回指定的请求头的值。</a:t>
                      </a:r>
                    </a:p>
                  </a:txBody>
                  <a:tcPr marL="30353" marR="30353" marT="42494" marB="424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910116"/>
                  </a:ext>
                </a:extLst>
              </a:tr>
              <a:tr h="60947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String </a:t>
                      </a:r>
                      <a:r>
                        <a:rPr lang="en" sz="1400" b="1" dirty="0" err="1">
                          <a:effectLst/>
                        </a:rPr>
                        <a:t>getMethod</a:t>
                      </a:r>
                      <a:r>
                        <a:rPr lang="en" sz="1400" b="1" dirty="0">
                          <a:effectLst/>
                        </a:rPr>
                        <a:t>()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返回请求的 </a:t>
                      </a:r>
                      <a:r>
                        <a:rPr lang="en" sz="1400" dirty="0">
                          <a:effectLst/>
                        </a:rPr>
                        <a:t>HTTP </a:t>
                      </a:r>
                      <a:r>
                        <a:rPr lang="zh-CN" altLang="en-US" sz="1400" dirty="0">
                          <a:effectLst/>
                        </a:rPr>
                        <a:t>方法的名称，例如，</a:t>
                      </a:r>
                      <a:r>
                        <a:rPr lang="en" sz="1400" dirty="0">
                          <a:effectLst/>
                        </a:rPr>
                        <a:t>GET、POST </a:t>
                      </a:r>
                      <a:r>
                        <a:rPr lang="zh-CN" altLang="en-US" sz="1400" dirty="0">
                          <a:effectLst/>
                        </a:rPr>
                        <a:t>或 </a:t>
                      </a:r>
                      <a:r>
                        <a:rPr lang="en" sz="1400" dirty="0">
                          <a:effectLst/>
                        </a:rPr>
                        <a:t>PUT。</a:t>
                      </a:r>
                    </a:p>
                  </a:txBody>
                  <a:tcPr marL="30353" marR="30353" marT="42494" marB="424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892768"/>
                  </a:ext>
                </a:extLst>
              </a:tr>
              <a:tr h="60947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String getParameter(String name)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以字符串形式返回请求参数的值，或者如果参数不存在则返回 </a:t>
                      </a:r>
                      <a:r>
                        <a:rPr lang="en" sz="1400">
                          <a:effectLst/>
                        </a:rPr>
                        <a:t>null。</a:t>
                      </a:r>
                    </a:p>
                  </a:txBody>
                  <a:tcPr marL="30353" marR="30353" marT="42494" marB="424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847836"/>
                  </a:ext>
                </a:extLst>
              </a:tr>
              <a:tr h="60947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zh-CN" sz="1400" b="1">
                          <a:effectLst/>
                        </a:rPr>
                        <a:t>String getPathInfo()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当请求发出时，返回与客户端发送的 </a:t>
                      </a:r>
                      <a:r>
                        <a:rPr lang="en-US" altLang="zh-CN" sz="1400">
                          <a:effectLst/>
                        </a:rPr>
                        <a:t>URL </a:t>
                      </a:r>
                      <a:r>
                        <a:rPr lang="zh-CN" altLang="en-US" sz="1400">
                          <a:effectLst/>
                        </a:rPr>
                        <a:t>相关的任何额外的路径信息。</a:t>
                      </a:r>
                    </a:p>
                  </a:txBody>
                  <a:tcPr marL="30353" marR="30353" marT="42494" marB="424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211"/>
                  </a:ext>
                </a:extLst>
              </a:tr>
              <a:tr h="60947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String </a:t>
                      </a:r>
                      <a:r>
                        <a:rPr lang="en" sz="1400" b="1" dirty="0" err="1">
                          <a:effectLst/>
                        </a:rPr>
                        <a:t>getQueryString</a:t>
                      </a:r>
                      <a:r>
                        <a:rPr lang="en" sz="1400" b="1" dirty="0">
                          <a:effectLst/>
                        </a:rPr>
                        <a:t>()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返回包含在路径后的请求 </a:t>
                      </a:r>
                      <a:r>
                        <a:rPr lang="en" sz="1400" dirty="0">
                          <a:effectLst/>
                        </a:rPr>
                        <a:t>URL </a:t>
                      </a:r>
                      <a:r>
                        <a:rPr lang="zh-CN" altLang="en-US" sz="1400" dirty="0">
                          <a:effectLst/>
                        </a:rPr>
                        <a:t>中的查询字符串。</a:t>
                      </a:r>
                    </a:p>
                  </a:txBody>
                  <a:tcPr marL="30353" marR="30353" marT="42494" marB="424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257154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57F6DC-BE60-B24A-8D3E-C856C93B242F}"/>
              </a:ext>
            </a:extLst>
          </p:cNvPr>
          <p:cNvGraphicFramePr>
            <a:graphicFrameLocks noGrp="1"/>
          </p:cNvGraphicFramePr>
          <p:nvPr/>
        </p:nvGraphicFramePr>
        <p:xfrm>
          <a:off x="5752071" y="1707904"/>
          <a:ext cx="6323670" cy="5011212"/>
        </p:xfrm>
        <a:graphic>
          <a:graphicData uri="http://schemas.openxmlformats.org/drawingml/2006/table">
            <a:tbl>
              <a:tblPr/>
              <a:tblGrid>
                <a:gridCol w="6323670">
                  <a:extLst>
                    <a:ext uri="{9D8B030D-6E8A-4147-A177-3AD203B41FA5}">
                      <a16:colId xmlns:a16="http://schemas.microsoft.com/office/drawing/2014/main" val="1719825737"/>
                    </a:ext>
                  </a:extLst>
                </a:gridCol>
              </a:tblGrid>
              <a:tr h="64522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Cookie[] </a:t>
                      </a:r>
                      <a:r>
                        <a:rPr lang="en" sz="1400" b="1" dirty="0" err="1">
                          <a:effectLst/>
                        </a:rPr>
                        <a:t>getCookies</a:t>
                      </a:r>
                      <a:r>
                        <a:rPr lang="en" sz="1400" b="1" dirty="0">
                          <a:effectLst/>
                        </a:rPr>
                        <a:t>()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返回一个数组，包含客户端发送该请求的所有的 </a:t>
                      </a:r>
                      <a:r>
                        <a:rPr lang="en" sz="1400" dirty="0">
                          <a:effectLst/>
                        </a:rPr>
                        <a:t>Cookie </a:t>
                      </a:r>
                      <a:r>
                        <a:rPr lang="zh-CN" altLang="en-US" sz="1400" dirty="0">
                          <a:effectLst/>
                        </a:rPr>
                        <a:t>对象。</a:t>
                      </a:r>
                    </a:p>
                  </a:txBody>
                  <a:tcPr marL="31586" marR="31586" marT="44221" marB="442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013740"/>
                  </a:ext>
                </a:extLst>
              </a:tr>
              <a:tr h="64522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Enumeration </a:t>
                      </a:r>
                      <a:r>
                        <a:rPr lang="en" sz="1400" b="1" dirty="0" err="1">
                          <a:effectLst/>
                        </a:rPr>
                        <a:t>getAttributeNames</a:t>
                      </a:r>
                      <a:r>
                        <a:rPr lang="en" sz="1400" b="1" dirty="0">
                          <a:effectLst/>
                        </a:rPr>
                        <a:t>()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返回一个枚举，包含提供给该请求可用的属性名称。</a:t>
                      </a:r>
                    </a:p>
                  </a:txBody>
                  <a:tcPr marL="31586" marR="31586" marT="44221" marB="442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671321"/>
                  </a:ext>
                </a:extLst>
              </a:tr>
              <a:tr h="64522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Enumeration </a:t>
                      </a:r>
                      <a:r>
                        <a:rPr lang="en" sz="1400" b="1" dirty="0" err="1">
                          <a:effectLst/>
                        </a:rPr>
                        <a:t>getHeaderNames</a:t>
                      </a:r>
                      <a:r>
                        <a:rPr lang="en" sz="1400" b="1" dirty="0">
                          <a:effectLst/>
                        </a:rPr>
                        <a:t>()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返回一个枚举，包含在该请求中包含的所有的头名。</a:t>
                      </a:r>
                    </a:p>
                  </a:txBody>
                  <a:tcPr marL="31586" marR="31586" marT="44221" marB="442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987487"/>
                  </a:ext>
                </a:extLst>
              </a:tr>
              <a:tr h="64522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Enumeration getParameterNames()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返回一个 </a:t>
                      </a:r>
                      <a:r>
                        <a:rPr lang="en" sz="1400">
                          <a:effectLst/>
                        </a:rPr>
                        <a:t>String </a:t>
                      </a:r>
                      <a:r>
                        <a:rPr lang="zh-CN" altLang="en-US" sz="1400">
                          <a:effectLst/>
                        </a:rPr>
                        <a:t>对象的枚举，包含在该请求中包含的参数的名称。</a:t>
                      </a:r>
                    </a:p>
                  </a:txBody>
                  <a:tcPr marL="31586" marR="31586" marT="44221" marB="442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3853"/>
                  </a:ext>
                </a:extLst>
              </a:tr>
              <a:tr h="830305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HttpSession getSession()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返回与该请求关联的当前 </a:t>
                      </a:r>
                      <a:r>
                        <a:rPr lang="en" sz="1400">
                          <a:effectLst/>
                        </a:rPr>
                        <a:t>session </a:t>
                      </a:r>
                      <a:r>
                        <a:rPr lang="zh-CN" altLang="en-US" sz="1400">
                          <a:effectLst/>
                        </a:rPr>
                        <a:t>会话，或者如果请求没有 </a:t>
                      </a:r>
                      <a:r>
                        <a:rPr lang="en" sz="1400">
                          <a:effectLst/>
                        </a:rPr>
                        <a:t>session </a:t>
                      </a:r>
                      <a:r>
                        <a:rPr lang="zh-CN" altLang="en-US" sz="1400">
                          <a:effectLst/>
                        </a:rPr>
                        <a:t>会话，则创建一个。</a:t>
                      </a:r>
                    </a:p>
                  </a:txBody>
                  <a:tcPr marL="31586" marR="31586" marT="44221" marB="442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33838"/>
                  </a:ext>
                </a:extLst>
              </a:tr>
              <a:tr h="1015388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 err="1">
                          <a:effectLst/>
                        </a:rPr>
                        <a:t>HttpSession</a:t>
                      </a:r>
                      <a:r>
                        <a:rPr lang="en" sz="1400" b="1" dirty="0">
                          <a:effectLst/>
                        </a:rPr>
                        <a:t> </a:t>
                      </a:r>
                      <a:r>
                        <a:rPr lang="en" sz="1400" b="1" dirty="0" err="1">
                          <a:effectLst/>
                        </a:rPr>
                        <a:t>getSession</a:t>
                      </a:r>
                      <a:r>
                        <a:rPr lang="en" sz="1400" b="1" dirty="0">
                          <a:effectLst/>
                        </a:rPr>
                        <a:t>(</a:t>
                      </a:r>
                      <a:r>
                        <a:rPr lang="en" sz="1400" b="1" dirty="0" err="1">
                          <a:effectLst/>
                        </a:rPr>
                        <a:t>boolean</a:t>
                      </a:r>
                      <a:r>
                        <a:rPr lang="en" sz="1400" b="1" dirty="0">
                          <a:effectLst/>
                        </a:rPr>
                        <a:t> create)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返回与该请求关联的当前 </a:t>
                      </a:r>
                      <a:r>
                        <a:rPr lang="en" sz="1400" dirty="0" err="1">
                          <a:effectLst/>
                        </a:rPr>
                        <a:t>HttpSession</a:t>
                      </a:r>
                      <a:r>
                        <a:rPr lang="en" sz="1400" dirty="0">
                          <a:effectLst/>
                        </a:rPr>
                        <a:t>，</a:t>
                      </a:r>
                      <a:r>
                        <a:rPr lang="zh-CN" altLang="en-US" sz="1400" dirty="0">
                          <a:effectLst/>
                        </a:rPr>
                        <a:t>或者如果没有当前会话，且创建是真的，则返回一个新的 </a:t>
                      </a:r>
                      <a:r>
                        <a:rPr lang="en" sz="1400" dirty="0">
                          <a:effectLst/>
                        </a:rPr>
                        <a:t>session </a:t>
                      </a:r>
                      <a:r>
                        <a:rPr lang="zh-CN" altLang="en-US" sz="1400" dirty="0">
                          <a:effectLst/>
                        </a:rPr>
                        <a:t>会话。</a:t>
                      </a:r>
                    </a:p>
                  </a:txBody>
                  <a:tcPr marL="31586" marR="31586" marT="44221" marB="442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17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146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A6CFEA-D603-2249-A0A1-444683338EF9}"/>
              </a:ext>
            </a:extLst>
          </p:cNvPr>
          <p:cNvSpPr txBox="1"/>
          <p:nvPr/>
        </p:nvSpPr>
        <p:spPr>
          <a:xfrm>
            <a:off x="250371" y="1223784"/>
            <a:ext cx="67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HttpServletResponse</a:t>
            </a:r>
            <a:r>
              <a:rPr kumimoji="1" lang="zh-CN" altLang="en-US" dirty="0"/>
              <a:t>的常用</a:t>
            </a:r>
            <a:r>
              <a:rPr kumimoji="1" lang="en-US" altLang="zh-CN" dirty="0">
                <a:hlinkClick r:id="rId3"/>
              </a:rPr>
              <a:t>method</a:t>
            </a:r>
            <a:endParaRPr kumimoji="1"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483C925-F4E6-4947-9132-83F196276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26350"/>
              </p:ext>
            </p:extLst>
          </p:nvPr>
        </p:nvGraphicFramePr>
        <p:xfrm>
          <a:off x="250371" y="1544798"/>
          <a:ext cx="5308765" cy="5358192"/>
        </p:xfrm>
        <a:graphic>
          <a:graphicData uri="http://schemas.openxmlformats.org/drawingml/2006/table">
            <a:tbl>
              <a:tblPr/>
              <a:tblGrid>
                <a:gridCol w="5308765">
                  <a:extLst>
                    <a:ext uri="{9D8B030D-6E8A-4147-A177-3AD203B41FA5}">
                      <a16:colId xmlns:a16="http://schemas.microsoft.com/office/drawing/2014/main" val="378773441"/>
                    </a:ext>
                  </a:extLst>
                </a:gridCol>
              </a:tblGrid>
              <a:tr h="44894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void addCookie(Cookie cookie)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把指定的 </a:t>
                      </a:r>
                      <a:r>
                        <a:rPr lang="en" sz="1400">
                          <a:effectLst/>
                        </a:rPr>
                        <a:t>cookie </a:t>
                      </a:r>
                      <a:r>
                        <a:rPr lang="zh-CN" altLang="en-US" sz="1400">
                          <a:effectLst/>
                        </a:rPr>
                        <a:t>添加到响应。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998302"/>
                  </a:ext>
                </a:extLst>
              </a:tr>
              <a:tr h="35543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void addDateHeader(String name, long date)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添加一个带有给定的名称和日期值的响应报头。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388567"/>
                  </a:ext>
                </a:extLst>
              </a:tr>
              <a:tr h="340284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void addHeader(String name, String value)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添加一个带有给定的名称和值的响应报头。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21960"/>
                  </a:ext>
                </a:extLst>
              </a:tr>
              <a:tr h="64204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effectLst/>
                        </a:rPr>
                        <a:t>void </a:t>
                      </a:r>
                      <a:r>
                        <a:rPr lang="en-US" altLang="zh-CN" sz="1400" b="1" dirty="0" err="1">
                          <a:effectLst/>
                        </a:rPr>
                        <a:t>flushBuffer</a:t>
                      </a:r>
                      <a:r>
                        <a:rPr lang="en-US" altLang="zh-CN" sz="1400" b="1" dirty="0">
                          <a:effectLst/>
                        </a:rPr>
                        <a:t>()</a:t>
                      </a:r>
                      <a:br>
                        <a:rPr lang="zh-CN" altLang="en-US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强制任何在缓冲区中的内容被写入到客户端。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877000"/>
                  </a:ext>
                </a:extLst>
              </a:tr>
              <a:tr h="64204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effectLst/>
                        </a:rPr>
                        <a:t>void reset()</a:t>
                      </a:r>
                      <a:br>
                        <a:rPr lang="zh-CN" altLang="en-US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清除缓冲区中存在的任何数据，包括状态码和头。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67488"/>
                  </a:ext>
                </a:extLst>
              </a:tr>
              <a:tr h="64204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zh-CN" sz="1400" b="1">
                          <a:effectLst/>
                        </a:rPr>
                        <a:t>void resetBuffer()</a:t>
                      </a:r>
                      <a:br>
                        <a:rPr lang="zh-CN" altLang="en-US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清除响应中基础缓冲区的内容，不清除状态码和头。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60601"/>
                  </a:ext>
                </a:extLst>
              </a:tr>
              <a:tr h="64204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void </a:t>
                      </a:r>
                      <a:r>
                        <a:rPr lang="en" sz="1400" b="1" dirty="0" err="1">
                          <a:effectLst/>
                        </a:rPr>
                        <a:t>sendError</a:t>
                      </a:r>
                      <a:r>
                        <a:rPr lang="en" sz="1400" b="1" dirty="0">
                          <a:effectLst/>
                        </a:rPr>
                        <a:t>(</a:t>
                      </a:r>
                      <a:r>
                        <a:rPr lang="en" sz="1400" b="1" dirty="0" err="1">
                          <a:effectLst/>
                        </a:rPr>
                        <a:t>int</a:t>
                      </a:r>
                      <a:r>
                        <a:rPr lang="en" sz="1400" b="1" dirty="0">
                          <a:effectLst/>
                        </a:rPr>
                        <a:t> </a:t>
                      </a:r>
                      <a:r>
                        <a:rPr lang="en" sz="1400" b="1" dirty="0" err="1">
                          <a:effectLst/>
                        </a:rPr>
                        <a:t>sc</a:t>
                      </a:r>
                      <a:r>
                        <a:rPr lang="en" sz="1400" b="1" dirty="0">
                          <a:effectLst/>
                        </a:rPr>
                        <a:t>, String </a:t>
                      </a:r>
                      <a:r>
                        <a:rPr lang="en" sz="1400" b="1" dirty="0" err="1">
                          <a:effectLst/>
                        </a:rPr>
                        <a:t>msg</a:t>
                      </a:r>
                      <a:r>
                        <a:rPr lang="en" sz="1400" b="1" dirty="0">
                          <a:effectLst/>
                        </a:rPr>
                        <a:t>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使用指定的状态发送错误响应到客户端。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654116"/>
                  </a:ext>
                </a:extLst>
              </a:tr>
              <a:tr h="642049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void </a:t>
                      </a:r>
                      <a:r>
                        <a:rPr lang="en" sz="1400" b="1" dirty="0" err="1">
                          <a:effectLst/>
                        </a:rPr>
                        <a:t>sendRedirect</a:t>
                      </a:r>
                      <a:r>
                        <a:rPr lang="en" sz="1400" b="1" dirty="0">
                          <a:effectLst/>
                        </a:rPr>
                        <a:t>(String location)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使用指定的重定向位置 </a:t>
                      </a:r>
                      <a:r>
                        <a:rPr lang="en" sz="1400" dirty="0">
                          <a:effectLst/>
                        </a:rPr>
                        <a:t>URL </a:t>
                      </a:r>
                      <a:r>
                        <a:rPr lang="zh-CN" altLang="en-US" sz="1400" dirty="0">
                          <a:effectLst/>
                        </a:rPr>
                        <a:t>发送临时重定向响应到客户端。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13639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8DE1746-C5A6-B743-899E-44480E3DE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787070"/>
              </p:ext>
            </p:extLst>
          </p:nvPr>
        </p:nvGraphicFramePr>
        <p:xfrm>
          <a:off x="5698651" y="1179768"/>
          <a:ext cx="6412992" cy="5678232"/>
        </p:xfrm>
        <a:graphic>
          <a:graphicData uri="http://schemas.openxmlformats.org/drawingml/2006/table">
            <a:tbl>
              <a:tblPr/>
              <a:tblGrid>
                <a:gridCol w="6412992">
                  <a:extLst>
                    <a:ext uri="{9D8B030D-6E8A-4147-A177-3AD203B41FA5}">
                      <a16:colId xmlns:a16="http://schemas.microsoft.com/office/drawing/2014/main" val="378773441"/>
                    </a:ext>
                  </a:extLst>
                </a:gridCol>
              </a:tblGrid>
              <a:tr h="28889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void </a:t>
                      </a:r>
                      <a:r>
                        <a:rPr lang="en" sz="1400" b="1" dirty="0" err="1">
                          <a:effectLst/>
                        </a:rPr>
                        <a:t>setCharacterEncoding</a:t>
                      </a:r>
                      <a:r>
                        <a:rPr lang="en" sz="1400" b="1" dirty="0">
                          <a:effectLst/>
                        </a:rPr>
                        <a:t>(String charset)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设置被发送到客户端的响应的字符编码（</a:t>
                      </a:r>
                      <a:r>
                        <a:rPr lang="en" sz="1400" dirty="0">
                          <a:effectLst/>
                        </a:rPr>
                        <a:t>MIME </a:t>
                      </a:r>
                      <a:r>
                        <a:rPr lang="zh-CN" altLang="en-US" sz="1400" dirty="0">
                          <a:effectLst/>
                        </a:rPr>
                        <a:t>字符集）例如，</a:t>
                      </a:r>
                      <a:r>
                        <a:rPr lang="en" sz="1400" dirty="0">
                          <a:effectLst/>
                        </a:rPr>
                        <a:t>UTF-8。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986869"/>
                  </a:ext>
                </a:extLst>
              </a:tr>
              <a:tr h="28889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void setContentLength(int len)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设置在 </a:t>
                      </a:r>
                      <a:r>
                        <a:rPr lang="en" sz="1400">
                          <a:effectLst/>
                        </a:rPr>
                        <a:t>HTTP Servlet </a:t>
                      </a:r>
                      <a:r>
                        <a:rPr lang="zh-CN" altLang="en-US" sz="1400">
                          <a:effectLst/>
                        </a:rPr>
                        <a:t>响应中的内容主体的长度，该方法设置 </a:t>
                      </a:r>
                      <a:r>
                        <a:rPr lang="en" sz="1400">
                          <a:effectLst/>
                        </a:rPr>
                        <a:t>HTTP Content-Length </a:t>
                      </a:r>
                      <a:r>
                        <a:rPr lang="zh-CN" altLang="en-US" sz="1400">
                          <a:effectLst/>
                        </a:rPr>
                        <a:t>头。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929382"/>
                  </a:ext>
                </a:extLst>
              </a:tr>
              <a:tr h="224494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void setContentType(String type)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如果响应还未被提交，设置被发送到客户端的响应的内容类型。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2008"/>
                  </a:ext>
                </a:extLst>
              </a:tr>
              <a:tr h="28889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void setDateHeader(String name, long date)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设置一个带有给定的名称和日期值的响应报头。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79087"/>
                  </a:ext>
                </a:extLst>
              </a:tr>
              <a:tr h="28889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void setHeader(String name, String value)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设置一个带有给定的名称和值的响应报头。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9808"/>
                  </a:ext>
                </a:extLst>
              </a:tr>
              <a:tr h="28889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>
                          <a:effectLst/>
                        </a:rPr>
                        <a:t>void setIntHeader(String name, int value)</a:t>
                      </a:r>
                      <a:br>
                        <a:rPr lang="en" sz="1400">
                          <a:effectLst/>
                        </a:rPr>
                      </a:br>
                      <a:r>
                        <a:rPr lang="zh-CN" altLang="en-US" sz="1400">
                          <a:effectLst/>
                        </a:rPr>
                        <a:t>设置一个带有给定的名称和整数值的响应报头。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503882"/>
                  </a:ext>
                </a:extLst>
              </a:tr>
              <a:tr h="224494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void </a:t>
                      </a:r>
                      <a:r>
                        <a:rPr lang="en" sz="1400" b="1" dirty="0" err="1">
                          <a:effectLst/>
                        </a:rPr>
                        <a:t>setLocale</a:t>
                      </a:r>
                      <a:r>
                        <a:rPr lang="en" sz="1400" b="1" dirty="0">
                          <a:effectLst/>
                        </a:rPr>
                        <a:t>(Locale </a:t>
                      </a:r>
                      <a:r>
                        <a:rPr lang="en" sz="1400" b="1" dirty="0" err="1">
                          <a:effectLst/>
                        </a:rPr>
                        <a:t>loc</a:t>
                      </a:r>
                      <a:r>
                        <a:rPr lang="en" sz="1400" b="1" dirty="0">
                          <a:effectLst/>
                        </a:rPr>
                        <a:t>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如果响应还未被提交，设置响应的区域。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51098"/>
                  </a:ext>
                </a:extLst>
              </a:tr>
              <a:tr h="160097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" sz="1400" b="1" dirty="0">
                          <a:effectLst/>
                        </a:rPr>
                        <a:t>void </a:t>
                      </a:r>
                      <a:r>
                        <a:rPr lang="en" sz="1400" b="1" dirty="0" err="1">
                          <a:effectLst/>
                        </a:rPr>
                        <a:t>setStatus</a:t>
                      </a:r>
                      <a:r>
                        <a:rPr lang="en" sz="1400" b="1" dirty="0">
                          <a:effectLst/>
                        </a:rPr>
                        <a:t>(</a:t>
                      </a:r>
                      <a:r>
                        <a:rPr lang="en" sz="1400" b="1" dirty="0" err="1">
                          <a:effectLst/>
                        </a:rPr>
                        <a:t>int</a:t>
                      </a:r>
                      <a:r>
                        <a:rPr lang="en" sz="1400" b="1" dirty="0">
                          <a:effectLst/>
                        </a:rPr>
                        <a:t> </a:t>
                      </a:r>
                      <a:r>
                        <a:rPr lang="en" sz="1400" b="1" dirty="0" err="1">
                          <a:effectLst/>
                        </a:rPr>
                        <a:t>sc</a:t>
                      </a:r>
                      <a:r>
                        <a:rPr lang="en" sz="1400" b="1" dirty="0">
                          <a:effectLst/>
                        </a:rPr>
                        <a:t>)</a:t>
                      </a:r>
                      <a:br>
                        <a:rPr lang="en" sz="1400" dirty="0">
                          <a:effectLst/>
                        </a:rPr>
                      </a:br>
                      <a:r>
                        <a:rPr lang="zh-CN" altLang="en-US" sz="1400" dirty="0">
                          <a:effectLst/>
                        </a:rPr>
                        <a:t>为该响应设置状态码。</a:t>
                      </a:r>
                    </a:p>
                  </a:txBody>
                  <a:tcPr marL="10605" marR="10605" marT="14847" marB="1484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19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339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695DB0-888A-F248-BFCD-5DD17DDC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27" y="1223784"/>
            <a:ext cx="6632412" cy="54360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CF1BF5-CDAB-2C49-B260-DE3616B81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82" y="2387023"/>
            <a:ext cx="4928754" cy="22877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83C93A-7F70-4041-82FA-9C963CAB6760}"/>
              </a:ext>
            </a:extLst>
          </p:cNvPr>
          <p:cNvSpPr txBox="1"/>
          <p:nvPr/>
        </p:nvSpPr>
        <p:spPr>
          <a:xfrm>
            <a:off x="561561" y="1336063"/>
            <a:ext cx="2993192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Tomcat</a:t>
            </a:r>
            <a:r>
              <a:rPr kumimoji="1" lang="zh-CN" altLang="en-US" dirty="0"/>
              <a:t>自带</a:t>
            </a:r>
            <a:r>
              <a:rPr kumimoji="1" lang="en-US" altLang="zh-CN" dirty="0"/>
              <a:t>servlet</a:t>
            </a:r>
            <a:r>
              <a:rPr kumimoji="1" lang="zh-CN" altLang="en-US" dirty="0"/>
              <a:t>示例中的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RequestInfoExample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532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83C93A-7F70-4041-82FA-9C963CAB6760}"/>
              </a:ext>
            </a:extLst>
          </p:cNvPr>
          <p:cNvSpPr txBox="1"/>
          <p:nvPr/>
        </p:nvSpPr>
        <p:spPr>
          <a:xfrm>
            <a:off x="561561" y="1336063"/>
            <a:ext cx="2993192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Tomcat</a:t>
            </a:r>
            <a:r>
              <a:rPr kumimoji="1" lang="zh-CN" altLang="en-US" dirty="0"/>
              <a:t>自带</a:t>
            </a:r>
            <a:r>
              <a:rPr kumimoji="1" lang="en-US" altLang="zh-CN" dirty="0"/>
              <a:t>servlet</a:t>
            </a:r>
            <a:r>
              <a:rPr kumimoji="1" lang="zh-CN" altLang="en-US" dirty="0"/>
              <a:t>示例中的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RequestHeaderExample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B458D4-EF3D-8041-8F46-08A99232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2451677"/>
            <a:ext cx="4167151" cy="3273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E69D1C-6AF9-CD4A-8448-D3D6F78DB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276" y="2524990"/>
            <a:ext cx="7336724" cy="29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5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4.3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83C93A-7F70-4041-82FA-9C963CAB6760}"/>
              </a:ext>
            </a:extLst>
          </p:cNvPr>
          <p:cNvSpPr txBox="1"/>
          <p:nvPr/>
        </p:nvSpPr>
        <p:spPr>
          <a:xfrm>
            <a:off x="561561" y="1336063"/>
            <a:ext cx="2993192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Tomcat</a:t>
            </a:r>
            <a:r>
              <a:rPr kumimoji="1" lang="zh-CN" altLang="en-US" dirty="0"/>
              <a:t>自带</a:t>
            </a:r>
            <a:r>
              <a:rPr kumimoji="1" lang="en-US" altLang="zh-CN" dirty="0"/>
              <a:t>servlet</a:t>
            </a:r>
            <a:r>
              <a:rPr kumimoji="1" lang="zh-CN" altLang="en-US" dirty="0"/>
              <a:t>示例中的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CookieExample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3D0634-D274-BC40-9E5C-B84136D26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822" y="1652154"/>
            <a:ext cx="6496878" cy="4229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2181D4-D508-B84B-B9E4-AF42C3118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35" y="2320312"/>
            <a:ext cx="3128643" cy="26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50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4.4 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会话管理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69" y="1223784"/>
            <a:ext cx="11444325" cy="147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b="1" dirty="0">
                <a:latin typeface="+mn-ea"/>
                <a:ea typeface="+mn-ea"/>
                <a:sym typeface="+mn-ea"/>
              </a:rPr>
              <a:t>会话管理（</a:t>
            </a:r>
            <a:r>
              <a:rPr lang="en-US" altLang="zh-CN" sz="2000" b="1" dirty="0">
                <a:latin typeface="+mn-ea"/>
                <a:ea typeface="+mn-ea"/>
                <a:sym typeface="+mn-ea"/>
              </a:rPr>
              <a:t>Cookies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与</a:t>
            </a:r>
            <a:r>
              <a:rPr lang="en-US" altLang="zh-CN" sz="2000" b="1" dirty="0">
                <a:latin typeface="+mn-ea"/>
                <a:ea typeface="+mn-ea"/>
                <a:sym typeface="+mn-ea"/>
              </a:rPr>
              <a:t>Session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）</a:t>
            </a:r>
            <a:endParaRPr lang="en-US" altLang="zh-CN" sz="2000" b="1" dirty="0">
              <a:latin typeface="+mn-ea"/>
              <a:ea typeface="+mn-ea"/>
              <a:sym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HTTP</a:t>
            </a:r>
            <a:r>
              <a:rPr lang="zh-CN" altLang="en-US" sz="2000" dirty="0"/>
              <a:t>是无状态协议，</a:t>
            </a:r>
            <a:r>
              <a:rPr lang="en-US" altLang="zh-CN" sz="2000" dirty="0"/>
              <a:t>cookies</a:t>
            </a:r>
            <a:r>
              <a:rPr lang="zh-CN" altLang="en-US" sz="2000" dirty="0"/>
              <a:t>和</a:t>
            </a:r>
            <a:r>
              <a:rPr lang="en-US" altLang="zh-CN" sz="2000" dirty="0"/>
              <a:t>Session</a:t>
            </a:r>
            <a:r>
              <a:rPr lang="zh-CN" altLang="en-US" sz="2000" dirty="0"/>
              <a:t>是常用的两种实现会话管理的技术。</a:t>
            </a: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50" y="2335443"/>
            <a:ext cx="6139510" cy="3645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8191" y="2455790"/>
            <a:ext cx="491394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Cookie </a:t>
            </a:r>
            <a:r>
              <a:rPr lang="zh-CN" altLang="en-US" sz="2000" dirty="0"/>
              <a:t>是存储在客户机的文本文件，服务器通过</a:t>
            </a:r>
            <a:r>
              <a:rPr lang="en-US" altLang="zh-CN" sz="2000" dirty="0"/>
              <a:t>Set-Cookie</a:t>
            </a:r>
            <a:r>
              <a:rPr lang="zh-CN" altLang="en-US" sz="2000" dirty="0"/>
              <a:t>报头设置存储在客户机的</a:t>
            </a:r>
            <a:r>
              <a:rPr lang="en-US" altLang="zh-CN" sz="2000" dirty="0"/>
              <a:t>Cookie</a:t>
            </a:r>
            <a:r>
              <a:rPr lang="zh-CN" altLang="en-US" sz="2000" dirty="0"/>
              <a:t>数据。在</a:t>
            </a:r>
            <a:r>
              <a:rPr lang="en-US" altLang="zh-CN" sz="2000" dirty="0"/>
              <a:t>Cookie</a:t>
            </a:r>
            <a:r>
              <a:rPr lang="zh-CN" altLang="en-US" sz="2000" dirty="0"/>
              <a:t>的有效期内，客户机再次访问该服务器时将在消息头携带</a:t>
            </a:r>
            <a:r>
              <a:rPr lang="en-US" altLang="zh-CN" sz="2000" dirty="0"/>
              <a:t>Cookie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Cookie</a:t>
            </a:r>
            <a:r>
              <a:rPr lang="zh-CN" altLang="en-US" sz="2000" dirty="0"/>
              <a:t>是一种在客户端维护状态的方案。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Cookie</a:t>
            </a:r>
            <a:r>
              <a:rPr lang="zh-CN" altLang="en-US" sz="2000" dirty="0"/>
              <a:t>存储的数据不能太大。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65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9174C73-67E6-1244-9AB3-1533361B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755" y="1879821"/>
            <a:ext cx="5179746" cy="36738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 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69" y="1223784"/>
            <a:ext cx="7279983" cy="498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Servlet</a:t>
            </a:r>
            <a:r>
              <a:rPr lang="zh-CN" altLang="en-US" sz="2300" dirty="0">
                <a:sym typeface="+mn-ea"/>
              </a:rPr>
              <a:t>如何处理请求？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Web </a:t>
            </a:r>
            <a:r>
              <a:rPr lang="zh-CN" altLang="en-US" sz="2000" dirty="0">
                <a:sym typeface="+mn-ea"/>
              </a:rPr>
              <a:t>服务器将请求转发到 </a:t>
            </a:r>
            <a:r>
              <a:rPr lang="en-US" altLang="zh-CN" sz="2000" dirty="0">
                <a:sym typeface="+mn-ea"/>
              </a:rPr>
              <a:t>Servlet </a:t>
            </a:r>
            <a:r>
              <a:rPr lang="zh-CN" altLang="en-US" sz="2000" dirty="0">
                <a:sym typeface="+mn-ea"/>
              </a:rPr>
              <a:t>容器。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如果对应的 </a:t>
            </a:r>
            <a:r>
              <a:rPr lang="en-US" altLang="zh-CN" sz="2000" dirty="0">
                <a:sym typeface="+mn-ea"/>
              </a:rPr>
              <a:t>Servlet </a:t>
            </a:r>
            <a:r>
              <a:rPr lang="zh-CN" altLang="en-US" sz="2000" dirty="0">
                <a:sym typeface="+mn-ea"/>
              </a:rPr>
              <a:t>不在容器中，那么将被动态检索并加载到容器的地址空间中。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容器调用 </a:t>
            </a:r>
            <a:r>
              <a:rPr lang="en-US" altLang="zh-CN" sz="2000" dirty="0" err="1">
                <a:solidFill>
                  <a:srgbClr val="FF0000"/>
                </a:solidFill>
                <a:sym typeface="+mn-ea"/>
              </a:rPr>
              <a:t>init</a:t>
            </a:r>
            <a:r>
              <a:rPr lang="en-US" altLang="zh-CN" sz="2000" dirty="0">
                <a:sym typeface="+mn-ea"/>
              </a:rPr>
              <a:t>() </a:t>
            </a:r>
            <a:r>
              <a:rPr lang="zh-CN" altLang="en-US" sz="2000" dirty="0">
                <a:sym typeface="+mn-ea"/>
              </a:rPr>
              <a:t>方法进行初始化（仅在第一次加载 </a:t>
            </a:r>
            <a:r>
              <a:rPr lang="en-US" altLang="zh-CN" sz="2000" dirty="0">
                <a:sym typeface="+mn-ea"/>
              </a:rPr>
              <a:t>Servlet </a:t>
            </a:r>
            <a:r>
              <a:rPr lang="zh-CN" altLang="en-US" sz="2000" dirty="0">
                <a:sym typeface="+mn-ea"/>
              </a:rPr>
              <a:t>时调用一次）。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容器调用 </a:t>
            </a:r>
            <a:r>
              <a:rPr lang="en-US" altLang="zh-CN" sz="2000" dirty="0">
                <a:sym typeface="+mn-ea"/>
              </a:rPr>
              <a:t>Servlet </a:t>
            </a:r>
            <a:r>
              <a:rPr lang="zh-CN" altLang="en-US" sz="2000" dirty="0">
                <a:sym typeface="+mn-ea"/>
              </a:rPr>
              <a:t>的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service</a:t>
            </a:r>
            <a:r>
              <a:rPr lang="en-US" altLang="zh-CN" sz="2000" dirty="0">
                <a:sym typeface="+mn-ea"/>
              </a:rPr>
              <a:t>() </a:t>
            </a:r>
            <a:r>
              <a:rPr lang="zh-CN" altLang="en-US" sz="2000" dirty="0">
                <a:sym typeface="+mn-ea"/>
              </a:rPr>
              <a:t>方法来处理 </a:t>
            </a:r>
            <a:r>
              <a:rPr lang="en-US" altLang="zh-CN" sz="2000" dirty="0">
                <a:sym typeface="+mn-ea"/>
              </a:rPr>
              <a:t>HTTP </a:t>
            </a:r>
            <a:r>
              <a:rPr lang="zh-CN" altLang="en-US" sz="2000" dirty="0">
                <a:sym typeface="+mn-ea"/>
              </a:rPr>
              <a:t>请求，即读取请求中的数据并构建响应。</a:t>
            </a:r>
            <a:r>
              <a:rPr lang="en-US" altLang="zh-CN" sz="2000" dirty="0">
                <a:sym typeface="+mn-ea"/>
              </a:rPr>
              <a:t>Servlet </a:t>
            </a:r>
            <a:r>
              <a:rPr lang="zh-CN" altLang="en-US" sz="2000" dirty="0">
                <a:sym typeface="+mn-ea"/>
              </a:rPr>
              <a:t>将暂时保留在容器的地址空间中，可以继续处理其它 </a:t>
            </a:r>
            <a:r>
              <a:rPr lang="en-US" altLang="zh-CN" sz="2000" dirty="0">
                <a:sym typeface="+mn-ea"/>
              </a:rPr>
              <a:t>HTTP </a:t>
            </a:r>
            <a:r>
              <a:rPr lang="zh-CN" altLang="en-US" sz="2000" dirty="0">
                <a:sym typeface="+mn-ea"/>
              </a:rPr>
              <a:t>请求。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dirty="0">
                <a:sym typeface="+mn-ea"/>
              </a:rPr>
              <a:t>Web </a:t>
            </a:r>
            <a:r>
              <a:rPr lang="zh-CN" altLang="en-US" sz="2000" dirty="0">
                <a:sym typeface="+mn-ea"/>
              </a:rPr>
              <a:t>服务器将动态生成的结果返回到浏览器</a:t>
            </a:r>
            <a:r>
              <a:rPr lang="en-US" altLang="zh-CN" sz="2000" dirty="0">
                <a:sym typeface="+mn-ea"/>
              </a:rPr>
              <a:t>/</a:t>
            </a:r>
            <a:r>
              <a:rPr lang="zh-CN" altLang="en-US" sz="2000" dirty="0">
                <a:sym typeface="+mn-ea"/>
              </a:rPr>
              <a:t>客户端。</a:t>
            </a:r>
            <a:endParaRPr lang="en-US" altLang="zh-CN" sz="23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429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4.4 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会话管理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69" y="1223784"/>
            <a:ext cx="11444325" cy="101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b="1" dirty="0">
                <a:latin typeface="+mn-ea"/>
                <a:ea typeface="+mn-ea"/>
                <a:sym typeface="+mn-ea"/>
              </a:rPr>
              <a:t>会话管理（</a:t>
            </a:r>
            <a:r>
              <a:rPr lang="en-US" altLang="zh-CN" sz="2000" b="1" dirty="0">
                <a:latin typeface="+mn-ea"/>
                <a:ea typeface="+mn-ea"/>
                <a:sym typeface="+mn-ea"/>
              </a:rPr>
              <a:t>Cookies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与</a:t>
            </a:r>
            <a:r>
              <a:rPr lang="en-US" altLang="zh-CN" sz="2000" b="1" dirty="0">
                <a:latin typeface="+mn-ea"/>
                <a:ea typeface="+mn-ea"/>
                <a:sym typeface="+mn-ea"/>
              </a:rPr>
              <a:t>Session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）</a:t>
            </a:r>
            <a:endParaRPr lang="zh-CN" altLang="en-US" sz="2000" dirty="0"/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43" y="1953722"/>
            <a:ext cx="11579513" cy="898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5895" y="3233559"/>
            <a:ext cx="110598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常用属性：</a:t>
            </a:r>
            <a:r>
              <a:rPr lang="en-US" altLang="zh-CN" sz="2000" dirty="0"/>
              <a:t>Name</a:t>
            </a:r>
            <a:r>
              <a:rPr lang="zh-CN" altLang="en-US" sz="2000" dirty="0"/>
              <a:t>，</a:t>
            </a:r>
            <a:r>
              <a:rPr lang="en-US" altLang="zh-CN" sz="2000" dirty="0"/>
              <a:t>Value</a:t>
            </a:r>
            <a:r>
              <a:rPr lang="zh-CN" altLang="en-US" sz="2000" dirty="0"/>
              <a:t>，</a:t>
            </a:r>
            <a:r>
              <a:rPr lang="en-US" altLang="zh-CN" sz="2000" dirty="0"/>
              <a:t>Path</a:t>
            </a:r>
            <a:r>
              <a:rPr lang="zh-CN" altLang="en-US" sz="2000" dirty="0"/>
              <a:t>、</a:t>
            </a:r>
            <a:r>
              <a:rPr lang="en-US" altLang="zh-CN" sz="2000" dirty="0"/>
              <a:t>Domain</a:t>
            </a:r>
            <a:r>
              <a:rPr lang="zh-CN" altLang="en-US" sz="2000" dirty="0"/>
              <a:t>、</a:t>
            </a:r>
            <a:r>
              <a:rPr lang="en-US" altLang="zh-CN" sz="2000" dirty="0"/>
              <a:t>Max-Age</a:t>
            </a:r>
            <a:r>
              <a:rPr lang="zh-CN" altLang="en-US" sz="2000" dirty="0"/>
              <a:t>、</a:t>
            </a:r>
            <a:r>
              <a:rPr lang="en-US" altLang="zh-CN" sz="2000" dirty="0"/>
              <a:t>Expires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HttpOnly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Expires/Max-Age</a:t>
            </a:r>
            <a:r>
              <a:rPr lang="zh-CN" altLang="en-US" sz="2000" dirty="0"/>
              <a:t>：设置 </a:t>
            </a:r>
            <a:r>
              <a:rPr lang="en-US" altLang="zh-CN" sz="2000" dirty="0"/>
              <a:t>cookie </a:t>
            </a:r>
            <a:r>
              <a:rPr lang="zh-CN" altLang="en-US" sz="2000" dirty="0"/>
              <a:t>有效期，以秒为单位，默认有效期为当前</a:t>
            </a:r>
            <a:r>
              <a:rPr lang="en-US" altLang="zh-CN" sz="2000" dirty="0"/>
              <a:t>session</a:t>
            </a:r>
            <a:r>
              <a:rPr lang="zh-CN" altLang="en-US" sz="2000" dirty="0"/>
              <a:t>的存活时间。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Domain</a:t>
            </a:r>
            <a:r>
              <a:rPr lang="zh-CN" altLang="en-US" sz="2000" dirty="0"/>
              <a:t>，</a:t>
            </a:r>
            <a:r>
              <a:rPr lang="en-US" altLang="zh-CN" sz="2000" dirty="0"/>
              <a:t>Path</a:t>
            </a:r>
            <a:r>
              <a:rPr lang="zh-CN" altLang="en-US" sz="2000" dirty="0"/>
              <a:t>：如果用户访问的任何页面匹配了 </a:t>
            </a:r>
            <a:r>
              <a:rPr lang="en-US" altLang="zh-CN" sz="2000" dirty="0"/>
              <a:t>cookie </a:t>
            </a:r>
            <a:r>
              <a:rPr lang="zh-CN" altLang="en-US" sz="2000" dirty="0"/>
              <a:t>中的路径和域名，那么浏览器将会重新将这个 </a:t>
            </a:r>
            <a:r>
              <a:rPr lang="en-US" altLang="zh-CN" sz="2000" dirty="0"/>
              <a:t>cookie </a:t>
            </a:r>
            <a:r>
              <a:rPr lang="zh-CN" altLang="en-US" sz="2000" dirty="0"/>
              <a:t>发回给服务器。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HttpOnly</a:t>
            </a:r>
            <a:r>
              <a:rPr lang="zh-CN" altLang="en-US" sz="2000" dirty="0"/>
              <a:t>：为</a:t>
            </a:r>
            <a:r>
              <a:rPr lang="en-US" altLang="zh-CN" sz="2000" dirty="0" err="1"/>
              <a:t>ture</a:t>
            </a:r>
            <a:r>
              <a:rPr lang="zh-CN" altLang="en-US" sz="2000" dirty="0"/>
              <a:t>时</a:t>
            </a:r>
            <a:r>
              <a:rPr lang="en-US" altLang="zh-CN" sz="2000" dirty="0" err="1"/>
              <a:t>js</a:t>
            </a:r>
            <a:r>
              <a:rPr lang="zh-CN" altLang="en-US" sz="2000" dirty="0"/>
              <a:t>无法修改这个</a:t>
            </a:r>
            <a:r>
              <a:rPr lang="en-US" altLang="zh-CN" sz="2000" dirty="0"/>
              <a:t>cookie</a:t>
            </a:r>
            <a:r>
              <a:rPr lang="zh-CN" altLang="en-US" sz="2000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2809826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4.4 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会话管理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69" y="1223784"/>
            <a:ext cx="11444325" cy="101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b="1" dirty="0">
                <a:latin typeface="+mn-ea"/>
                <a:ea typeface="+mn-ea"/>
                <a:sym typeface="+mn-ea"/>
              </a:rPr>
              <a:t>会话管理（</a:t>
            </a:r>
            <a:r>
              <a:rPr lang="en-US" altLang="zh-CN" sz="2000" b="1" dirty="0">
                <a:latin typeface="+mn-ea"/>
                <a:ea typeface="+mn-ea"/>
                <a:sym typeface="+mn-ea"/>
              </a:rPr>
              <a:t>Cookies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与</a:t>
            </a:r>
            <a:r>
              <a:rPr lang="en-US" altLang="zh-CN" sz="2000" b="1" dirty="0">
                <a:latin typeface="+mn-ea"/>
                <a:ea typeface="+mn-ea"/>
                <a:sym typeface="+mn-ea"/>
              </a:rPr>
              <a:t>Session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）</a:t>
            </a:r>
            <a:endParaRPr lang="en-US" altLang="zh-CN" sz="2000" b="1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0369" y="2125754"/>
            <a:ext cx="6099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当程序需要为客户端的请求创建会话时，服务器首先检查客户端的请求是否包含会话标识符（称为会话</a:t>
            </a:r>
            <a:r>
              <a:rPr lang="en-US" altLang="zh-CN" sz="2000" dirty="0"/>
              <a:t>ID</a:t>
            </a:r>
            <a:r>
              <a:rPr lang="zh-CN" altLang="en-US" sz="2000" dirty="0"/>
              <a:t>）。如果包含它，它先前已为此客户端创建了一个会话。服务器根据会话</a:t>
            </a:r>
            <a:r>
              <a:rPr lang="en-US" altLang="zh-CN" sz="2000" dirty="0"/>
              <a:t>ID</a:t>
            </a:r>
            <a:r>
              <a:rPr lang="zh-CN" altLang="en-US" sz="2000" dirty="0"/>
              <a:t>检索会话（无法检索，将创建新会话），如果客户端请求不包含会话</a:t>
            </a:r>
            <a:r>
              <a:rPr lang="en-US" altLang="zh-CN" sz="2000" dirty="0"/>
              <a:t>ID</a:t>
            </a:r>
            <a:r>
              <a:rPr lang="zh-CN" altLang="en-US" sz="2000" dirty="0"/>
              <a:t>，则为客户端创建会话并生成与会话关联的会话</a:t>
            </a:r>
            <a:r>
              <a:rPr lang="en-US" altLang="zh-CN" sz="2000" dirty="0"/>
              <a:t>ID</a:t>
            </a:r>
            <a:r>
              <a:rPr lang="zh-CN" altLang="en-US" sz="2000" dirty="0"/>
              <a:t>。 </a:t>
            </a:r>
            <a:r>
              <a:rPr lang="en-US" altLang="zh-CN" sz="2000" dirty="0"/>
              <a:t>session id</a:t>
            </a:r>
            <a:r>
              <a:rPr lang="zh-CN" altLang="en-US" sz="2000" dirty="0"/>
              <a:t>应该是一个既不重复也不容易被复制的字符串。会话</a:t>
            </a:r>
            <a:r>
              <a:rPr lang="en-US" altLang="zh-CN" sz="2000" dirty="0"/>
              <a:t>ID</a:t>
            </a:r>
            <a:r>
              <a:rPr lang="zh-CN" altLang="en-US" sz="2000" dirty="0"/>
              <a:t>将返回给客户端以保存此响应。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758" y="1975404"/>
            <a:ext cx="4940936" cy="37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83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4.4 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会话管理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69" y="1223784"/>
            <a:ext cx="11444325" cy="101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b="1" dirty="0">
                <a:latin typeface="+mn-ea"/>
                <a:ea typeface="+mn-ea"/>
                <a:sym typeface="+mn-ea"/>
              </a:rPr>
              <a:t>会话管理（</a:t>
            </a:r>
            <a:r>
              <a:rPr lang="en-US" altLang="zh-CN" sz="2000" b="1" dirty="0">
                <a:latin typeface="+mn-ea"/>
                <a:ea typeface="+mn-ea"/>
                <a:sym typeface="+mn-ea"/>
              </a:rPr>
              <a:t>Cookies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与</a:t>
            </a:r>
            <a:r>
              <a:rPr lang="en-US" altLang="zh-CN" sz="2000" b="1" dirty="0">
                <a:latin typeface="+mn-ea"/>
                <a:ea typeface="+mn-ea"/>
                <a:sym typeface="+mn-ea"/>
              </a:rPr>
              <a:t>Session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）</a:t>
            </a:r>
            <a:endParaRPr lang="en-US" altLang="zh-CN" sz="2000" b="1" dirty="0">
              <a:latin typeface="+mn-ea"/>
              <a:ea typeface="+mn-ea"/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9803" y="1821527"/>
            <a:ext cx="9853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保存此会话</a:t>
            </a:r>
            <a:r>
              <a:rPr lang="en-US" altLang="zh-CN" sz="2000" dirty="0"/>
              <a:t>ID</a:t>
            </a:r>
            <a:r>
              <a:rPr lang="zh-CN" altLang="en-US" sz="2000" dirty="0"/>
              <a:t>的方法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可以是</a:t>
            </a:r>
            <a:r>
              <a:rPr lang="en-US" altLang="zh-CN" sz="2000" dirty="0"/>
              <a:t>cookie</a:t>
            </a:r>
            <a:r>
              <a:rPr lang="zh-CN" altLang="en-US" sz="2000" dirty="0"/>
              <a:t>，以便浏览器可以根据交互期间的规则自动将此标志用于服务器。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还可以是</a:t>
            </a:r>
            <a:r>
              <a:rPr lang="en-US" altLang="zh-CN" sz="2000" dirty="0"/>
              <a:t>URL</a:t>
            </a:r>
            <a:r>
              <a:rPr lang="zh-CN" altLang="en-US" sz="2000" dirty="0"/>
              <a:t>重写，它只是将会话</a:t>
            </a:r>
            <a:r>
              <a:rPr lang="en-US" altLang="zh-CN" sz="2000" dirty="0"/>
              <a:t>ID</a:t>
            </a:r>
            <a:r>
              <a:rPr lang="zh-CN" altLang="en-US" sz="2000" dirty="0"/>
              <a:t>直接附加到</a:t>
            </a:r>
            <a:r>
              <a:rPr lang="en-US" altLang="zh-CN" sz="2000" dirty="0"/>
              <a:t>URL</a:t>
            </a:r>
            <a:r>
              <a:rPr lang="zh-CN" altLang="en-US" sz="2000" dirty="0"/>
              <a:t>路径。</a:t>
            </a:r>
          </a:p>
        </p:txBody>
      </p:sp>
    </p:spTree>
    <p:extLst>
      <p:ext uri="{BB962C8B-B14F-4D97-AF65-F5344CB8AC3E}">
        <p14:creationId xmlns:p14="http://schemas.microsoft.com/office/powerpoint/2010/main" val="2261155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4.4 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会话管理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31A523-7FE1-B544-B8D5-0599ACE6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25" y="1143304"/>
            <a:ext cx="6713134" cy="55071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3DF0EA-3A64-2A49-BD76-9DBB1AC68A20}"/>
              </a:ext>
            </a:extLst>
          </p:cNvPr>
          <p:cNvSpPr txBox="1"/>
          <p:nvPr/>
        </p:nvSpPr>
        <p:spPr>
          <a:xfrm>
            <a:off x="561561" y="1336063"/>
            <a:ext cx="2993192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Tomcat</a:t>
            </a:r>
            <a:r>
              <a:rPr kumimoji="1" lang="zh-CN" altLang="en-US" dirty="0"/>
              <a:t>自带</a:t>
            </a:r>
            <a:r>
              <a:rPr kumimoji="1" lang="en-US" altLang="zh-CN" dirty="0"/>
              <a:t>servlet</a:t>
            </a:r>
            <a:r>
              <a:rPr kumimoji="1" lang="zh-CN" altLang="en-US" dirty="0"/>
              <a:t>示例中的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SessionsExample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F40BC1-ED4C-A640-BFFE-DCA806FF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1" y="2320312"/>
            <a:ext cx="3588390" cy="34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78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4.4 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会话管理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652872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使用</a:t>
            </a:r>
            <a:r>
              <a:rPr lang="en-US" altLang="zh-CN" sz="2300" dirty="0">
                <a:sym typeface="+mn-ea"/>
              </a:rPr>
              <a:t>session</a:t>
            </a:r>
            <a:r>
              <a:rPr lang="zh-CN" altLang="en-US" sz="2300" dirty="0">
                <a:sym typeface="+mn-ea"/>
              </a:rPr>
              <a:t>进行访问技术</a:t>
            </a:r>
            <a:endParaRPr lang="en-US" altLang="zh-CN" sz="2300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8579" y="3251313"/>
            <a:ext cx="4363194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页面首次访问输出：</a:t>
            </a:r>
            <a:r>
              <a:rPr lang="en-US" altLang="zh-CN" sz="2000" dirty="0" err="1"/>
              <a:t>visitCount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页面二次访问输出：</a:t>
            </a:r>
            <a:r>
              <a:rPr lang="en-US" altLang="zh-CN" sz="2000" dirty="0" err="1"/>
              <a:t>visitCount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页面三次访问输出：</a:t>
            </a:r>
            <a:r>
              <a:rPr lang="en-US" altLang="zh-CN" sz="2000" dirty="0" err="1"/>
              <a:t>visitCount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清除</a:t>
            </a:r>
            <a:r>
              <a:rPr lang="en-US" altLang="zh-CN" sz="2000" dirty="0"/>
              <a:t>cookie</a:t>
            </a:r>
            <a:r>
              <a:rPr lang="zh-CN" altLang="en-US" sz="2000" dirty="0"/>
              <a:t>中的</a:t>
            </a:r>
            <a:r>
              <a:rPr lang="en-US" altLang="zh-CN" sz="2000" dirty="0"/>
              <a:t>JSESSIONID</a:t>
            </a:r>
            <a:r>
              <a:rPr lang="zh-CN" altLang="en-US" sz="2000" dirty="0"/>
              <a:t>，则重新开始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12325D-7BDB-E74A-8880-96CE3EDC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12" y="0"/>
            <a:ext cx="6794588" cy="64631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645475-B63E-A44D-89BF-384E97E12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0" y="1828800"/>
            <a:ext cx="47371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43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4.5</a:t>
            </a:r>
            <a:r>
              <a:rPr lang="zh-CN" altLang="en-US" b="0" kern="1800" dirty="0">
                <a:latin typeface="Times New Roman"/>
              </a:rPr>
              <a:t> 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重定向与转发</a:t>
            </a:r>
            <a:r>
              <a:rPr lang="en-US" altLang="zh-CN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包含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652872" cy="1009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重定向</a:t>
            </a:r>
            <a:r>
              <a:rPr lang="en-US" altLang="zh-CN" sz="2000" dirty="0">
                <a:sym typeface="+mn-ea"/>
              </a:rPr>
              <a:t>redirect </a:t>
            </a:r>
            <a:r>
              <a:rPr lang="zh-CN" altLang="en-US" sz="2000" dirty="0">
                <a:sym typeface="+mn-ea"/>
              </a:rPr>
              <a:t>：服务器可以通过返回状态码为</a:t>
            </a:r>
            <a:r>
              <a:rPr lang="en-US" altLang="zh-CN" sz="2000" dirty="0">
                <a:sym typeface="+mn-ea"/>
              </a:rPr>
              <a:t>302</a:t>
            </a:r>
            <a:r>
              <a:rPr lang="zh-CN" altLang="en-US" sz="2000" dirty="0">
                <a:sym typeface="+mn-ea"/>
              </a:rPr>
              <a:t>的响应，告知浏览器应访问另外一个</a:t>
            </a:r>
            <a:r>
              <a:rPr lang="en-US" altLang="zh-CN" sz="2000" dirty="0">
                <a:sym typeface="+mn-ea"/>
              </a:rPr>
              <a:t>URL</a:t>
            </a:r>
            <a:r>
              <a:rPr lang="zh-CN" altLang="en-US" sz="2000" dirty="0">
                <a:sym typeface="+mn-ea"/>
              </a:rPr>
              <a:t>。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6719AD-6219-0D47-A447-4D73A664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95" y="1817596"/>
            <a:ext cx="5356514" cy="616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CBD850-62FA-9B49-A4FF-3988A6E00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597" y="2433912"/>
            <a:ext cx="3793769" cy="2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40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4.5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重定向与转发</a:t>
            </a:r>
            <a:r>
              <a:rPr lang="en-US" altLang="zh-CN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包含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652872" cy="347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Servlet</a:t>
            </a:r>
            <a:r>
              <a:rPr lang="zh-CN" altLang="en-US" sz="2000" dirty="0">
                <a:sym typeface="+mn-ea"/>
              </a:rPr>
              <a:t>对象的</a:t>
            </a:r>
            <a:r>
              <a:rPr lang="en-US" altLang="zh-CN" sz="2000" dirty="0">
                <a:sym typeface="+mn-ea"/>
              </a:rPr>
              <a:t>service</a:t>
            </a:r>
            <a:r>
              <a:rPr lang="zh-CN" altLang="en-US" sz="2000" dirty="0">
                <a:sym typeface="+mn-ea"/>
              </a:rPr>
              <a:t>方法由容器调用，一个</a:t>
            </a:r>
            <a:r>
              <a:rPr lang="en-US" altLang="zh-CN" sz="2000" dirty="0">
                <a:sym typeface="+mn-ea"/>
              </a:rPr>
              <a:t>Servlet</a:t>
            </a:r>
            <a:r>
              <a:rPr lang="zh-CN" altLang="en-US" sz="2000" dirty="0">
                <a:sym typeface="+mn-ea"/>
              </a:rPr>
              <a:t>对象是不能直接调用另一个</a:t>
            </a:r>
            <a:r>
              <a:rPr lang="en-US" altLang="zh-CN" sz="2000" dirty="0">
                <a:sym typeface="+mn-ea"/>
              </a:rPr>
              <a:t>Servlet</a:t>
            </a:r>
            <a:r>
              <a:rPr lang="zh-CN" altLang="en-US" sz="2000" dirty="0">
                <a:sym typeface="+mn-ea"/>
              </a:rPr>
              <a:t>对象的</a:t>
            </a:r>
            <a:r>
              <a:rPr lang="en-US" altLang="zh-CN" sz="2000" dirty="0">
                <a:sym typeface="+mn-ea"/>
              </a:rPr>
              <a:t>service</a:t>
            </a:r>
            <a:r>
              <a:rPr lang="zh-CN" altLang="en-US" sz="2000" dirty="0">
                <a:sym typeface="+mn-ea"/>
              </a:rPr>
              <a:t>方法的。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有时</a:t>
            </a:r>
            <a:r>
              <a:rPr lang="en-US" altLang="zh-CN" sz="2000" dirty="0">
                <a:sym typeface="+mn-ea"/>
              </a:rPr>
              <a:t>Web</a:t>
            </a:r>
            <a:r>
              <a:rPr lang="zh-CN" altLang="en-US" sz="2000" dirty="0">
                <a:sym typeface="+mn-ea"/>
              </a:rPr>
              <a:t>应用在响应客户端请求时，需要多个</a:t>
            </a:r>
            <a:r>
              <a:rPr lang="en-US" altLang="zh-CN" sz="2000" dirty="0">
                <a:sym typeface="+mn-ea"/>
              </a:rPr>
              <a:t>Web</a:t>
            </a:r>
            <a:r>
              <a:rPr lang="zh-CN" altLang="en-US" sz="2000" dirty="0">
                <a:sym typeface="+mn-ea"/>
              </a:rPr>
              <a:t>组件共同协作，此时可使用请求转发或包含操作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转发</a:t>
            </a:r>
            <a:r>
              <a:rPr lang="en-US" altLang="zh-CN" sz="2000" dirty="0">
                <a:sym typeface="+mn-ea"/>
              </a:rPr>
              <a:t>forward</a:t>
            </a:r>
            <a:r>
              <a:rPr lang="zh-CN" altLang="en-US" sz="2000" dirty="0">
                <a:sym typeface="+mn-ea"/>
              </a:rPr>
              <a:t>：一个</a:t>
            </a:r>
            <a:r>
              <a:rPr lang="en-US" altLang="zh-CN" sz="2000" dirty="0">
                <a:sym typeface="+mn-ea"/>
              </a:rPr>
              <a:t>Servlet</a:t>
            </a:r>
            <a:r>
              <a:rPr lang="zh-CN" altLang="en-US" sz="2000" dirty="0">
                <a:sym typeface="+mn-ea"/>
              </a:rPr>
              <a:t>（源组件）先对客户请求做一些预处理，然后把请求转发给其它</a:t>
            </a:r>
            <a:r>
              <a:rPr lang="en-US" altLang="zh-CN" sz="2000" dirty="0">
                <a:sym typeface="+mn-ea"/>
              </a:rPr>
              <a:t>Web</a:t>
            </a:r>
            <a:r>
              <a:rPr lang="zh-CN" altLang="en-US" sz="2000" dirty="0">
                <a:sym typeface="+mn-ea"/>
              </a:rPr>
              <a:t>组件（目标组件）来完成包括生成响应在内的后续操作。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包含：</a:t>
            </a:r>
            <a:r>
              <a:rPr lang="en-US" altLang="zh-CN" sz="2000" dirty="0">
                <a:sym typeface="+mn-ea"/>
              </a:rPr>
              <a:t> Servlet</a:t>
            </a:r>
            <a:r>
              <a:rPr lang="zh-CN" altLang="en-US" sz="2000" dirty="0">
                <a:sym typeface="+mn-ea"/>
              </a:rPr>
              <a:t>（源组件）把其它</a:t>
            </a:r>
            <a:r>
              <a:rPr lang="en-US" altLang="zh-CN" sz="2000" dirty="0">
                <a:sym typeface="+mn-ea"/>
              </a:rPr>
              <a:t>Web</a:t>
            </a:r>
            <a:r>
              <a:rPr lang="zh-CN" altLang="en-US" sz="2000" dirty="0">
                <a:sym typeface="+mn-ea"/>
              </a:rPr>
              <a:t>组件（目标组件）生成的响应结果包含到自身的响应结果中。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2402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4.5</a:t>
            </a:r>
            <a:r>
              <a:rPr lang="zh-CN" altLang="en-US" b="0" kern="1800" dirty="0">
                <a:latin typeface="Times New Roman"/>
              </a:rPr>
              <a:t> 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重定向与转发</a:t>
            </a:r>
            <a:r>
              <a:rPr lang="en-US" altLang="zh-CN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包含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D956BF-7995-7F47-B934-901666C0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69" y="1607622"/>
            <a:ext cx="7295238" cy="3961905"/>
          </a:xfrm>
          <a:prstGeom prst="rect">
            <a:avLst/>
          </a:prstGeom>
        </p:spPr>
      </p:pic>
      <p:cxnSp>
        <p:nvCxnSpPr>
          <p:cNvPr id="7" name="直接箭头连接符 13">
            <a:extLst>
              <a:ext uri="{FF2B5EF4-FFF2-40B4-BE49-F238E27FC236}">
                <a16:creationId xmlns:a16="http://schemas.microsoft.com/office/drawing/2014/main" id="{A0B3264D-52C9-E546-9482-669674AB21C9}"/>
              </a:ext>
            </a:extLst>
          </p:cNvPr>
          <p:cNvCxnSpPr/>
          <p:nvPr/>
        </p:nvCxnSpPr>
        <p:spPr>
          <a:xfrm flipV="1">
            <a:off x="3125506" y="5028288"/>
            <a:ext cx="251593" cy="31774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074B55B-B44F-A048-8156-1556C932D68E}"/>
              </a:ext>
            </a:extLst>
          </p:cNvPr>
          <p:cNvSpPr txBox="1"/>
          <p:nvPr/>
        </p:nvSpPr>
        <p:spPr>
          <a:xfrm>
            <a:off x="7199781" y="5207121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requestDispatcher</a:t>
            </a:r>
            <a:r>
              <a:rPr lang="en-US" altLang="zh-CN" dirty="0"/>
              <a:t> </a:t>
            </a:r>
            <a:r>
              <a:rPr lang="zh-CN" altLang="en-US" dirty="0"/>
              <a:t>代表请求的派发者</a:t>
            </a:r>
            <a:endParaRPr lang="en-US" altLang="zh-CN" dirty="0"/>
          </a:p>
          <a:p>
            <a:r>
              <a:rPr lang="zh-CN" altLang="en-US" dirty="0"/>
              <a:t>将当前请求转发给</a:t>
            </a:r>
            <a:r>
              <a:rPr lang="en-US" altLang="zh-CN" dirty="0" err="1"/>
              <a:t>result.jsp</a:t>
            </a:r>
            <a:r>
              <a:rPr lang="zh-CN" altLang="en-US" dirty="0"/>
              <a:t>继续处理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F25822-D130-D04D-9D11-0F8F08BC9FAC}"/>
              </a:ext>
            </a:extLst>
          </p:cNvPr>
          <p:cNvSpPr txBox="1"/>
          <p:nvPr/>
        </p:nvSpPr>
        <p:spPr>
          <a:xfrm>
            <a:off x="374073" y="5346032"/>
            <a:ext cx="600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这个方法将请求从一个 </a:t>
            </a:r>
            <a:r>
              <a:rPr lang="en-US" altLang="zh-CN" dirty="0"/>
              <a:t>Servlet or JSP</a:t>
            </a:r>
            <a:r>
              <a:rPr lang="zh-CN" altLang="en-US" dirty="0"/>
              <a:t>目标资源 上转发到服务器当前上下文的另一个资源（</a:t>
            </a:r>
            <a:r>
              <a:rPr lang="en-US" altLang="zh-CN" dirty="0"/>
              <a:t>servlet</a:t>
            </a:r>
            <a:r>
              <a:rPr lang="zh-CN" altLang="en-US" dirty="0"/>
              <a:t>、</a:t>
            </a:r>
            <a:r>
              <a:rPr lang="en-US" altLang="zh-CN" dirty="0"/>
              <a:t>JSP </a:t>
            </a:r>
            <a:r>
              <a:rPr lang="zh-CN" altLang="en-US" dirty="0"/>
              <a:t>文件或 </a:t>
            </a:r>
            <a:r>
              <a:rPr lang="en-US" altLang="zh-CN" dirty="0"/>
              <a:t>HTML </a:t>
            </a:r>
            <a:r>
              <a:rPr lang="zh-CN" altLang="en-US" dirty="0"/>
              <a:t>文件，让其它的资源去生成响应数据。</a:t>
            </a:r>
          </a:p>
        </p:txBody>
      </p:sp>
      <p:cxnSp>
        <p:nvCxnSpPr>
          <p:cNvPr id="10" name="直接箭头连接符 19">
            <a:extLst>
              <a:ext uri="{FF2B5EF4-FFF2-40B4-BE49-F238E27FC236}">
                <a16:creationId xmlns:a16="http://schemas.microsoft.com/office/drawing/2014/main" id="{DD2B0658-6ABD-C246-87AC-384CD9DB3FD1}"/>
              </a:ext>
            </a:extLst>
          </p:cNvPr>
          <p:cNvCxnSpPr/>
          <p:nvPr/>
        </p:nvCxnSpPr>
        <p:spPr>
          <a:xfrm flipH="1" flipV="1">
            <a:off x="6380124" y="4768693"/>
            <a:ext cx="1461665" cy="366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302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4.5 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重定向与转发</a:t>
            </a:r>
            <a:r>
              <a:rPr lang="en-US" altLang="zh-CN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0" kern="1800" dirty="0">
                <a:latin typeface="宋体" panose="02010600030101010101" pitchFamily="2" charset="-122"/>
                <a:ea typeface="宋体" panose="02010600030101010101" pitchFamily="2" charset="-122"/>
              </a:rPr>
              <a:t>包含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5031078" cy="4860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forward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include</a:t>
            </a:r>
            <a:r>
              <a:rPr lang="zh-CN" altLang="en-US" sz="2000" dirty="0">
                <a:sym typeface="+mn-ea"/>
              </a:rPr>
              <a:t>与</a:t>
            </a:r>
            <a:r>
              <a:rPr lang="en-US" altLang="zh-CN" sz="2000" dirty="0">
                <a:sym typeface="+mn-ea"/>
              </a:rPr>
              <a:t>redirect</a:t>
            </a: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如果办理一个业务需要很多步骤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在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号窗口递交了材料，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号窗口的办事员交给其它窗口进行继续处理，最后在其它窗口取回结果，叫</a:t>
            </a:r>
            <a:r>
              <a:rPr lang="en-US" altLang="zh-CN" sz="2000" dirty="0">
                <a:sym typeface="+mn-ea"/>
              </a:rPr>
              <a:t>forward</a:t>
            </a:r>
            <a:r>
              <a:rPr lang="zh-CN" altLang="en-US" sz="2000" dirty="0">
                <a:sym typeface="+mn-ea"/>
              </a:rPr>
              <a:t>。</a:t>
            </a:r>
            <a:endParaRPr lang="en-US" altLang="zh-CN" sz="20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如何其它窗口处理完交给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号窗口，最后由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号窗口办事员交给用户叫</a:t>
            </a:r>
            <a:r>
              <a:rPr lang="en-US" altLang="zh-CN" sz="2000" dirty="0">
                <a:sym typeface="+mn-ea"/>
              </a:rPr>
              <a:t>include</a:t>
            </a: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sym typeface="+mn-ea"/>
              </a:rPr>
              <a:t>如果在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号窗口递交了材料，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号窗口处理完，把材料返回来，让我们去其它窗口再递交，叫</a:t>
            </a:r>
            <a:r>
              <a:rPr lang="en-US" altLang="zh-CN" sz="2000" dirty="0">
                <a:sym typeface="+mn-ea"/>
              </a:rPr>
              <a:t>redirect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48" y="1962067"/>
            <a:ext cx="6314286" cy="3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50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8701125" cy="10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Servlet</a:t>
            </a:r>
            <a:r>
              <a:rPr lang="zh-CN" altLang="en-US" sz="2300" dirty="0">
                <a:sym typeface="+mn-ea"/>
              </a:rPr>
              <a:t>配置方式</a:t>
            </a: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b="1" dirty="0">
                <a:latin typeface="+mn-ea"/>
                <a:ea typeface="+mn-ea"/>
                <a:sym typeface="+mn-ea"/>
              </a:rPr>
              <a:t>注解配置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Servlet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从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3.0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开始支持注解配置，注解的属性如下表</a:t>
            </a: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09704"/>
              </p:ext>
            </p:extLst>
          </p:nvPr>
        </p:nvGraphicFramePr>
        <p:xfrm>
          <a:off x="994611" y="2345752"/>
          <a:ext cx="10427369" cy="4470254"/>
        </p:xfrm>
        <a:graphic>
          <a:graphicData uri="http://schemas.openxmlformats.org/drawingml/2006/table">
            <a:tbl>
              <a:tblPr/>
              <a:tblGrid>
                <a:gridCol w="1757096">
                  <a:extLst>
                    <a:ext uri="{9D8B030D-6E8A-4147-A177-3AD203B41FA5}">
                      <a16:colId xmlns:a16="http://schemas.microsoft.com/office/drawing/2014/main" val="221588993"/>
                    </a:ext>
                  </a:extLst>
                </a:gridCol>
                <a:gridCol w="1819257">
                  <a:extLst>
                    <a:ext uri="{9D8B030D-6E8A-4147-A177-3AD203B41FA5}">
                      <a16:colId xmlns:a16="http://schemas.microsoft.com/office/drawing/2014/main" val="2416157937"/>
                    </a:ext>
                  </a:extLst>
                </a:gridCol>
                <a:gridCol w="6851016">
                  <a:extLst>
                    <a:ext uri="{9D8B030D-6E8A-4147-A177-3AD203B41FA5}">
                      <a16:colId xmlns:a16="http://schemas.microsoft.com/office/drawing/2014/main" val="3639362611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>
                          <a:solidFill>
                            <a:srgbClr val="4F4F4F"/>
                          </a:solidFill>
                          <a:effectLst/>
                        </a:rPr>
                        <a:t>属性名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>
                          <a:solidFill>
                            <a:srgbClr val="4F4F4F"/>
                          </a:solidFill>
                          <a:effectLst/>
                        </a:rPr>
                        <a:t>类型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>
                          <a:solidFill>
                            <a:srgbClr val="4F4F4F"/>
                          </a:solidFill>
                          <a:effectLst/>
                        </a:rPr>
                        <a:t>属性描述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242173"/>
                  </a:ext>
                </a:extLst>
              </a:tr>
              <a:tr h="86336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name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String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</a:rPr>
                        <a:t>指定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</a:rPr>
                        <a:t>servlet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</a:rPr>
                        <a:t>的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</a:rPr>
                        <a:t>name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</a:rPr>
                        <a:t>属性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</a:rPr>
                        <a:t>,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</a:rPr>
                        <a:t>等价于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</a:rPr>
                        <a:t>&lt;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</a:rPr>
                        <a:t>Servlet-name&gt;.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</a:rPr>
                        <a:t>如果没有显示指定，则该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</a:rPr>
                        <a:t>servlet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</a:rPr>
                        <a:t>的取值即为类的全限定名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</a:rPr>
                        <a:t>.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863126"/>
                  </a:ext>
                </a:extLst>
              </a:tr>
              <a:tr h="397146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value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String[]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等价于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urlPatterns,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二者不能共存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.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70357"/>
                  </a:ext>
                </a:extLst>
              </a:tr>
              <a:tr h="55255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urlPatterns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String[]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指定一组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servlet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的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url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的匹配模式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,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等价于 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&lt;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url-pattern&gt; 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标签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.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24825"/>
                  </a:ext>
                </a:extLst>
              </a:tr>
              <a:tr h="55255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loadOnStartup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int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指定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servlet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的加载顺序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,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等价于 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&lt;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load-on-startup&gt; 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标签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.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90159"/>
                  </a:ext>
                </a:extLst>
              </a:tr>
              <a:tr h="397146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initParams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WebInitParam[]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指定一组初始化参数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,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等价于 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&lt;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init-param&gt; 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标签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.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141"/>
                  </a:ext>
                </a:extLst>
              </a:tr>
              <a:tr h="552551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asyncSupported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boolean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申明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servlet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是否支持异步操作模式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,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等价于 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&lt;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async-supported&gt; 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标签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.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21108"/>
                  </a:ext>
                </a:extLst>
              </a:tr>
              <a:tr h="397146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displayName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String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servlet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的显示名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,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等价于 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&lt;</a:t>
                      </a:r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display-name&gt; </a:t>
                      </a:r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</a:rPr>
                        <a:t>标签</a:t>
                      </a:r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</a:rPr>
                        <a:t>.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04147"/>
                  </a:ext>
                </a:extLst>
              </a:tr>
              <a:tr h="397146"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</a:rPr>
                        <a:t>String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</a:rPr>
                        <a:t>servlet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</a:rPr>
                        <a:t>的描述信息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</a:rPr>
                        <a:t>,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</a:rPr>
                        <a:t>等价于 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</a:rPr>
                        <a:t>&lt;</a:t>
                      </a:r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</a:rPr>
                        <a:t>description&gt; </a:t>
                      </a:r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</a:rPr>
                        <a:t>标签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</a:rPr>
                        <a:t>.</a:t>
                      </a:r>
                    </a:p>
                  </a:txBody>
                  <a:tcPr marL="43168" marR="43168" marT="43168" marB="43168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28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33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5875754" cy="493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Servlet</a:t>
            </a:r>
            <a:r>
              <a:rPr lang="zh-CN" altLang="en-US" sz="2300" dirty="0">
                <a:sym typeface="+mn-ea"/>
              </a:rPr>
              <a:t> </a:t>
            </a:r>
            <a:r>
              <a:rPr lang="en-US" altLang="zh-CN" sz="2300" dirty="0">
                <a:sym typeface="+mn-ea"/>
              </a:rPr>
              <a:t>vs. CGI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>
                <a:sym typeface="+mn-ea"/>
              </a:rPr>
              <a:t>更高效：</a:t>
            </a:r>
            <a:r>
              <a:rPr lang="en-US" altLang="zh-CN" sz="2000" dirty="0"/>
              <a:t>Servlet </a:t>
            </a:r>
            <a:r>
              <a:rPr lang="zh-CN" altLang="en-US" sz="2000" dirty="0">
                <a:solidFill>
                  <a:srgbClr val="FF0000"/>
                </a:solidFill>
              </a:rPr>
              <a:t>在 </a:t>
            </a:r>
            <a:r>
              <a:rPr lang="en-US" altLang="zh-CN" sz="2000" dirty="0">
                <a:solidFill>
                  <a:srgbClr val="FF0000"/>
                </a:solidFill>
              </a:rPr>
              <a:t>Web </a:t>
            </a:r>
            <a:r>
              <a:rPr lang="zh-CN" altLang="en-US" sz="2000" dirty="0">
                <a:solidFill>
                  <a:srgbClr val="FF0000"/>
                </a:solidFill>
              </a:rPr>
              <a:t>服务器的地址空间内</a:t>
            </a:r>
            <a:r>
              <a:rPr lang="zh-CN" altLang="en-US" sz="2000" dirty="0"/>
              <a:t>执行。不用创建单独的进程来处理每个客户端请求；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更方便：解析表单、读取设置</a:t>
            </a:r>
            <a:r>
              <a:rPr lang="en-US" altLang="zh-CN" sz="2000" dirty="0"/>
              <a:t>header</a:t>
            </a:r>
            <a:r>
              <a:rPr lang="zh-CN" altLang="en-US" sz="2000" dirty="0"/>
              <a:t>、处理</a:t>
            </a:r>
            <a:r>
              <a:rPr lang="en-US" altLang="zh-CN" sz="2000" dirty="0"/>
              <a:t>cookie</a:t>
            </a:r>
            <a:r>
              <a:rPr lang="zh-CN" altLang="en-US" sz="2000" dirty="0"/>
              <a:t>、</a:t>
            </a:r>
            <a:r>
              <a:rPr lang="en-US" altLang="zh-CN" sz="2000" dirty="0"/>
              <a:t>session</a:t>
            </a:r>
            <a:r>
              <a:rPr lang="zh-CN" altLang="en-US" sz="2000" dirty="0"/>
              <a:t>管理、监听器、过滤器等，便于</a:t>
            </a:r>
            <a:r>
              <a:rPr lang="en-US" altLang="zh-CN" sz="2000" dirty="0"/>
              <a:t>web</a:t>
            </a:r>
            <a:r>
              <a:rPr lang="zh-CN" altLang="en-US" sz="2000" dirty="0"/>
              <a:t>开发；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功能更强大：</a:t>
            </a:r>
            <a:r>
              <a:rPr lang="en-US" altLang="zh-CN" sz="2000" dirty="0"/>
              <a:t>Java </a:t>
            </a:r>
            <a:r>
              <a:rPr lang="zh-CN" altLang="en-US" sz="2000" dirty="0"/>
              <a:t>类库的全部功能对 </a:t>
            </a:r>
            <a:r>
              <a:rPr lang="en-US" altLang="zh-CN" sz="2000" dirty="0"/>
              <a:t>Servlet </a:t>
            </a:r>
            <a:r>
              <a:rPr lang="zh-CN" altLang="en-US" sz="2000" dirty="0"/>
              <a:t>来说都是可用的；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zh-CN" altLang="en-US" sz="2000" dirty="0"/>
              <a:t>移植性好：用</a:t>
            </a:r>
            <a:r>
              <a:rPr lang="en-US" altLang="zh-CN" sz="2000" dirty="0"/>
              <a:t>Java</a:t>
            </a:r>
            <a:r>
              <a:rPr lang="zh-CN" altLang="en-US" sz="2000" dirty="0"/>
              <a:t>编写，独立于平台</a:t>
            </a:r>
            <a:endParaRPr lang="en-US" altLang="zh-CN" sz="2000" dirty="0">
              <a:sym typeface="+mn-ea"/>
            </a:endParaRPr>
          </a:p>
        </p:txBody>
      </p:sp>
      <p:pic>
        <p:nvPicPr>
          <p:cNvPr id="3074" name="Picture 2" descr="https://www.protechtraining.com/static/bookshelf/common/images/cgi_vs_servl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937" y="1920557"/>
            <a:ext cx="5784423" cy="35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569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8701125" cy="10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Servlet</a:t>
            </a:r>
            <a:r>
              <a:rPr lang="zh-CN" altLang="en-US" sz="2300" dirty="0">
                <a:sym typeface="+mn-ea"/>
              </a:rPr>
              <a:t>配置方式</a:t>
            </a: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：</a:t>
            </a: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84" y="1819144"/>
            <a:ext cx="1142197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//</a:t>
            </a:r>
            <a:r>
              <a:rPr lang="zh-CN" altLang="en-US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注解配置示例</a:t>
            </a:r>
            <a:endParaRPr lang="zh-CN" altLang="en-US" sz="2000" dirty="0">
              <a:solidFill>
                <a:srgbClr val="383A42"/>
              </a:solidFill>
              <a:latin typeface="Source Code Pro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078F2"/>
                </a:solidFill>
                <a:latin typeface="Source Code Pro"/>
                <a:ea typeface="Microsoft YaHei" panose="020B0503020204020204" pitchFamily="34" charset="-122"/>
              </a:rPr>
              <a:t>@</a:t>
            </a:r>
            <a:r>
              <a:rPr lang="en-US" altLang="zh-CN" sz="2000" dirty="0" err="1">
                <a:solidFill>
                  <a:srgbClr val="4078F2"/>
                </a:solidFill>
                <a:latin typeface="Source Code Pro"/>
                <a:ea typeface="Microsoft YaHei" panose="020B0503020204020204" pitchFamily="34" charset="-122"/>
              </a:rPr>
              <a:t>WebServlet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displayName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= </a:t>
            </a:r>
            <a:r>
              <a:rPr lang="en-US" altLang="zh-CN" sz="2000" dirty="0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"</a:t>
            </a:r>
            <a:r>
              <a:rPr lang="en-US" altLang="zh-CN" sz="2000" dirty="0" err="1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UserServlet</a:t>
            </a:r>
            <a:r>
              <a:rPr lang="en-US" altLang="zh-CN" sz="2000" dirty="0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"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, </a:t>
            </a:r>
            <a:r>
              <a:rPr lang="en-US" altLang="zh-CN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// </a:t>
            </a:r>
            <a:r>
              <a:rPr lang="zh-CN" altLang="en-US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描述</a:t>
            </a:r>
            <a:endParaRPr lang="zh-CN" altLang="en-US" sz="2000" dirty="0">
              <a:solidFill>
                <a:srgbClr val="383A42"/>
              </a:solidFill>
              <a:latin typeface="Source Code Pro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	name = </a:t>
            </a:r>
            <a:r>
              <a:rPr lang="en-US" altLang="zh-CN" sz="2000" dirty="0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"</a:t>
            </a:r>
            <a:r>
              <a:rPr lang="en-US" altLang="zh-CN" sz="2000" dirty="0" err="1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UserServlet</a:t>
            </a:r>
            <a:r>
              <a:rPr lang="en-US" altLang="zh-CN" sz="2000" dirty="0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"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, </a:t>
            </a:r>
            <a:r>
              <a:rPr lang="en-US" altLang="zh-CN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// servlet</a:t>
            </a:r>
            <a:r>
              <a:rPr lang="zh-CN" altLang="en-US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名称</a:t>
            </a:r>
            <a:endParaRPr lang="zh-CN" altLang="en-US" sz="2000" dirty="0">
              <a:solidFill>
                <a:srgbClr val="383A42"/>
              </a:solidFill>
              <a:latin typeface="Source Code Pro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urlPatterns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= { </a:t>
            </a:r>
            <a:r>
              <a:rPr lang="en-US" altLang="zh-CN" sz="2000" dirty="0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"/user"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}, </a:t>
            </a:r>
            <a:r>
              <a:rPr lang="en-US" altLang="zh-CN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// </a:t>
            </a:r>
            <a:r>
              <a:rPr lang="en-US" altLang="zh-CN" sz="2000" i="1" dirty="0" err="1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url</a:t>
            </a:r>
            <a:endParaRPr lang="en-US" altLang="zh-CN" sz="2000" dirty="0">
              <a:solidFill>
                <a:srgbClr val="383A42"/>
              </a:solidFill>
              <a:latin typeface="Source Code Pro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loadOnStartup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= </a:t>
            </a:r>
            <a:r>
              <a:rPr lang="en-US" altLang="zh-CN" sz="2000" dirty="0">
                <a:solidFill>
                  <a:srgbClr val="986801"/>
                </a:solidFill>
                <a:latin typeface="Source Code Pro"/>
                <a:ea typeface="Microsoft YaHei" panose="020B0503020204020204" pitchFamily="34" charset="-122"/>
              </a:rPr>
              <a:t>1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, </a:t>
            </a:r>
            <a:r>
              <a:rPr lang="en-US" altLang="zh-CN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// </a:t>
            </a:r>
            <a:r>
              <a:rPr lang="zh-CN" altLang="en-US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启动项</a:t>
            </a:r>
            <a:endParaRPr lang="zh-CN" altLang="en-US" sz="2000" dirty="0">
              <a:solidFill>
                <a:srgbClr val="383A42"/>
              </a:solidFill>
              <a:latin typeface="Source Code Pro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initParams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= { </a:t>
            </a:r>
            <a:r>
              <a:rPr lang="en-US" altLang="zh-CN" sz="2000" dirty="0">
                <a:solidFill>
                  <a:srgbClr val="4078F2"/>
                </a:solidFill>
                <a:latin typeface="Source Code Pro"/>
                <a:ea typeface="Microsoft YaHei" panose="020B0503020204020204" pitchFamily="34" charset="-122"/>
              </a:rPr>
              <a:t>@</a:t>
            </a:r>
            <a:r>
              <a:rPr lang="en-US" altLang="zh-CN" sz="2000" dirty="0" err="1">
                <a:solidFill>
                  <a:srgbClr val="4078F2"/>
                </a:solidFill>
                <a:latin typeface="Source Code Pro"/>
                <a:ea typeface="Microsoft YaHei" panose="020B0503020204020204" pitchFamily="34" charset="-122"/>
              </a:rPr>
              <a:t>WebInitParam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(name = </a:t>
            </a:r>
            <a:r>
              <a:rPr lang="en-US" altLang="zh-CN" sz="2000" dirty="0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"username"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, value = </a:t>
            </a:r>
            <a:r>
              <a:rPr lang="en-US" altLang="zh-CN" sz="2000" dirty="0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"</a:t>
            </a:r>
            <a:r>
              <a:rPr lang="zh-CN" altLang="en-US" sz="2000" dirty="0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张三</a:t>
            </a:r>
            <a:r>
              <a:rPr lang="en-US" altLang="zh-CN" sz="2000" dirty="0">
                <a:solidFill>
                  <a:srgbClr val="50A14F"/>
                </a:solidFill>
                <a:latin typeface="Source Code Pro"/>
                <a:ea typeface="Microsoft YaHei" panose="020B0503020204020204" pitchFamily="34" charset="-122"/>
              </a:rPr>
              <a:t>"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) }) </a:t>
            </a:r>
            <a:r>
              <a:rPr lang="en-US" altLang="zh-CN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// </a:t>
            </a:r>
            <a:r>
              <a:rPr lang="zh-CN" altLang="en-US" sz="2000" i="1" dirty="0">
                <a:solidFill>
                  <a:srgbClr val="A0A1A7"/>
                </a:solidFill>
                <a:latin typeface="Source Code Pro"/>
                <a:ea typeface="Microsoft YaHei" panose="020B0503020204020204" pitchFamily="34" charset="-122"/>
              </a:rPr>
              <a:t>初始化参数</a:t>
            </a:r>
            <a:endParaRPr lang="zh-CN" altLang="en-US" sz="2000" dirty="0">
              <a:solidFill>
                <a:srgbClr val="383A42"/>
              </a:solidFill>
              <a:latin typeface="Source Code Pro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A626A4"/>
                </a:solidFill>
                <a:latin typeface="Source Code Pro"/>
                <a:ea typeface="Microsoft YaHei" panose="020B0503020204020204" pitchFamily="34" charset="-122"/>
              </a:rPr>
              <a:t>public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A626A4"/>
                </a:solidFill>
                <a:latin typeface="Source Code Pro"/>
                <a:ea typeface="Microsoft YaHei" panose="020B0503020204020204" pitchFamily="34" charset="-122"/>
              </a:rPr>
              <a:t>class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C18401"/>
                </a:solidFill>
                <a:latin typeface="Source Code Pro"/>
                <a:ea typeface="Microsoft YaHei" panose="020B0503020204020204" pitchFamily="34" charset="-122"/>
              </a:rPr>
              <a:t>UserServlet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A626A4"/>
                </a:solidFill>
                <a:latin typeface="Source Code Pro"/>
                <a:ea typeface="Microsoft YaHei" panose="020B0503020204020204" pitchFamily="34" charset="-122"/>
              </a:rPr>
              <a:t>extends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C18401"/>
                </a:solidFill>
                <a:latin typeface="Source Code Pro"/>
                <a:ea typeface="Microsoft YaHei" panose="020B0503020204020204" pitchFamily="34" charset="-122"/>
              </a:rPr>
              <a:t>HttpServlet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A626A4"/>
                </a:solidFill>
                <a:latin typeface="Source Code Pro"/>
                <a:ea typeface="Microsoft YaHei" panose="020B0503020204020204" pitchFamily="34" charset="-122"/>
              </a:rPr>
              <a:t>	private</a:t>
            </a: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 String username;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	……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83A42"/>
                </a:solidFill>
                <a:latin typeface="Source Code Pro"/>
                <a:ea typeface="Microsoft YaHei" panose="020B0503020204020204" pitchFamily="34" charset="-122"/>
              </a:rPr>
              <a:t>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9081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8701125" cy="10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Servlet</a:t>
            </a:r>
            <a:r>
              <a:rPr lang="zh-CN" altLang="en-US" sz="2300" dirty="0">
                <a:sym typeface="+mn-ea"/>
              </a:rPr>
              <a:t>配置方式</a:t>
            </a: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b="1" dirty="0">
                <a:latin typeface="+mn-ea"/>
                <a:ea typeface="+mn-ea"/>
                <a:sym typeface="+mn-ea"/>
              </a:rPr>
              <a:t>传统配置方式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：在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web.xml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中进行配置，示例如下</a:t>
            </a: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26" y="2527801"/>
            <a:ext cx="8356317" cy="3054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8" y="5812624"/>
            <a:ext cx="8139650" cy="7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87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过滤器</a:t>
            </a: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b="1" dirty="0"/>
              <a:t>Servlet </a:t>
            </a:r>
            <a:r>
              <a:rPr lang="zh-CN" altLang="en-US" sz="2000" b="1" dirty="0"/>
              <a:t>过滤器</a:t>
            </a:r>
            <a:r>
              <a:rPr lang="zh-CN" altLang="en-US" sz="2000" dirty="0"/>
              <a:t>可以动态地拦截请求和响应，以变换或使用包含在请求或响应中的信息。可以实现以下目的：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sz="2000" dirty="0"/>
              <a:t>在客户端的请求访问后端资源之前，拦截这些请求。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sz="2000" dirty="0"/>
              <a:t>在服务器的响应发送回客户端之前，处理这些响应。</a:t>
            </a:r>
            <a:endParaRPr lang="en-US" altLang="zh-CN" sz="2000" dirty="0"/>
          </a:p>
        </p:txBody>
      </p:sp>
      <p:pic>
        <p:nvPicPr>
          <p:cNvPr id="35844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79" y="3847579"/>
            <a:ext cx="8159817" cy="292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94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过滤器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根据规范建议的各种类型的过滤器：</a:t>
            </a:r>
          </a:p>
          <a:p>
            <a:pPr marL="800100" lvl="1" indent="-342900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身份验证过滤器（</a:t>
            </a:r>
            <a:r>
              <a:rPr lang="en-US" altLang="zh-CN" sz="2000" dirty="0">
                <a:latin typeface="+mn-ea"/>
                <a:ea typeface="+mn-ea"/>
              </a:rPr>
              <a:t>Authentication Filters</a:t>
            </a:r>
            <a:r>
              <a:rPr lang="zh-CN" altLang="en-US" sz="2000" dirty="0">
                <a:latin typeface="+mn-ea"/>
                <a:ea typeface="+mn-ea"/>
              </a:rPr>
              <a:t>）。</a:t>
            </a:r>
          </a:p>
          <a:p>
            <a:pPr marL="800100" lvl="1" indent="-342900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数据压缩过滤器（</a:t>
            </a:r>
            <a:r>
              <a:rPr lang="en-US" altLang="zh-CN" sz="2000" dirty="0">
                <a:latin typeface="+mn-ea"/>
                <a:ea typeface="+mn-ea"/>
              </a:rPr>
              <a:t>Data compression Filters</a:t>
            </a:r>
            <a:r>
              <a:rPr lang="zh-CN" altLang="en-US" sz="2000" dirty="0">
                <a:latin typeface="+mn-ea"/>
                <a:ea typeface="+mn-ea"/>
              </a:rPr>
              <a:t>）。</a:t>
            </a:r>
          </a:p>
          <a:p>
            <a:pPr marL="800100" lvl="1" indent="-342900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加密过滤器（</a:t>
            </a:r>
            <a:r>
              <a:rPr lang="en-US" altLang="zh-CN" sz="2000" dirty="0">
                <a:latin typeface="+mn-ea"/>
                <a:ea typeface="+mn-ea"/>
              </a:rPr>
              <a:t>Encryption Filters</a:t>
            </a:r>
            <a:r>
              <a:rPr lang="zh-CN" altLang="en-US" sz="2000" dirty="0">
                <a:latin typeface="+mn-ea"/>
                <a:ea typeface="+mn-ea"/>
              </a:rPr>
              <a:t>）。</a:t>
            </a:r>
          </a:p>
          <a:p>
            <a:pPr marL="800100" lvl="1" indent="-342900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触发资源访问事件过滤器。</a:t>
            </a:r>
          </a:p>
          <a:p>
            <a:pPr marL="800100" lvl="1" indent="-342900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图像转换过滤器（</a:t>
            </a:r>
            <a:r>
              <a:rPr lang="en-US" altLang="zh-CN" sz="2000" dirty="0">
                <a:latin typeface="+mn-ea"/>
                <a:ea typeface="+mn-ea"/>
              </a:rPr>
              <a:t>Image Conversion Filters</a:t>
            </a:r>
            <a:r>
              <a:rPr lang="zh-CN" altLang="en-US" sz="2000" dirty="0">
                <a:latin typeface="+mn-ea"/>
                <a:ea typeface="+mn-ea"/>
              </a:rPr>
              <a:t>）。</a:t>
            </a:r>
          </a:p>
          <a:p>
            <a:pPr marL="800100" lvl="1" indent="-342900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日志记录和审核过滤器（</a:t>
            </a:r>
            <a:r>
              <a:rPr lang="en-US" altLang="zh-CN" sz="2000" dirty="0">
                <a:latin typeface="+mn-ea"/>
                <a:ea typeface="+mn-ea"/>
              </a:rPr>
              <a:t>Logging and Auditing Filters</a:t>
            </a:r>
            <a:r>
              <a:rPr lang="zh-CN" altLang="en-US" sz="2000" dirty="0">
                <a:latin typeface="+mn-ea"/>
                <a:ea typeface="+mn-ea"/>
              </a:rPr>
              <a:t>）。</a:t>
            </a:r>
          </a:p>
          <a:p>
            <a:pPr marL="800100" lvl="1" indent="-342900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n-ea"/>
                <a:ea typeface="+mn-ea"/>
              </a:rPr>
              <a:t>MIME-TYPE </a:t>
            </a:r>
            <a:r>
              <a:rPr lang="zh-CN" altLang="en-US" sz="2000" dirty="0">
                <a:latin typeface="+mn-ea"/>
                <a:ea typeface="+mn-ea"/>
              </a:rPr>
              <a:t>链过滤器（</a:t>
            </a:r>
            <a:r>
              <a:rPr lang="en-US" altLang="zh-CN" sz="2000" dirty="0">
                <a:latin typeface="+mn-ea"/>
                <a:ea typeface="+mn-ea"/>
              </a:rPr>
              <a:t>MIME-TYPE Chain Filters</a:t>
            </a:r>
            <a:r>
              <a:rPr lang="zh-CN" altLang="en-US" sz="2000" dirty="0">
                <a:latin typeface="+mn-ea"/>
                <a:ea typeface="+mn-ea"/>
              </a:rPr>
              <a:t>）。</a:t>
            </a:r>
          </a:p>
          <a:p>
            <a:pPr marL="800100" lvl="1" indent="-342900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标记化过滤器（</a:t>
            </a:r>
            <a:r>
              <a:rPr lang="en-US" altLang="zh-CN" sz="2000" dirty="0">
                <a:latin typeface="+mn-ea"/>
                <a:ea typeface="+mn-ea"/>
              </a:rPr>
              <a:t>Tokenizing Filters</a:t>
            </a:r>
            <a:r>
              <a:rPr lang="zh-CN" altLang="en-US" sz="2000" dirty="0">
                <a:latin typeface="+mn-ea"/>
                <a:ea typeface="+mn-ea"/>
              </a:rPr>
              <a:t>）。</a:t>
            </a:r>
          </a:p>
          <a:p>
            <a:pPr marL="800100" lvl="1" indent="-342900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n-ea"/>
                <a:ea typeface="+mn-ea"/>
              </a:rPr>
              <a:t>XSL/T </a:t>
            </a:r>
            <a:r>
              <a:rPr lang="zh-CN" altLang="en-US" sz="2000" dirty="0">
                <a:latin typeface="+mn-ea"/>
                <a:ea typeface="+mn-ea"/>
              </a:rPr>
              <a:t>过滤器（</a:t>
            </a:r>
            <a:r>
              <a:rPr lang="en-US" altLang="zh-CN" sz="2000" dirty="0">
                <a:latin typeface="+mn-ea"/>
                <a:ea typeface="+mn-ea"/>
              </a:rPr>
              <a:t>XSL/T Filters</a:t>
            </a:r>
            <a:r>
              <a:rPr lang="zh-CN" altLang="en-US" sz="2000" dirty="0">
                <a:latin typeface="+mn-ea"/>
                <a:ea typeface="+mn-ea"/>
              </a:rPr>
              <a:t>），转换 </a:t>
            </a:r>
            <a:r>
              <a:rPr lang="en-US" altLang="zh-CN" sz="2000" dirty="0">
                <a:latin typeface="+mn-ea"/>
                <a:ea typeface="+mn-ea"/>
              </a:rPr>
              <a:t>XML </a:t>
            </a:r>
            <a:r>
              <a:rPr lang="zh-CN" altLang="en-US" sz="2000" dirty="0">
                <a:latin typeface="+mn-ea"/>
                <a:ea typeface="+mn-ea"/>
              </a:rPr>
              <a:t>内容。</a:t>
            </a:r>
          </a:p>
        </p:txBody>
      </p:sp>
    </p:spTree>
    <p:extLst>
      <p:ext uri="{BB962C8B-B14F-4D97-AF65-F5344CB8AC3E}">
        <p14:creationId xmlns:p14="http://schemas.microsoft.com/office/powerpoint/2010/main" val="3595488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69" y="1223784"/>
            <a:ext cx="1146036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过滤器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dirty="0"/>
              <a:t>过滤器是一个实现了 </a:t>
            </a:r>
            <a:r>
              <a:rPr lang="en-US" altLang="zh-CN" sz="2000" dirty="0" err="1"/>
              <a:t>javax.servlet.Filter</a:t>
            </a:r>
            <a:r>
              <a:rPr lang="en-US" altLang="zh-CN" sz="2000" dirty="0"/>
              <a:t> </a:t>
            </a:r>
            <a:r>
              <a:rPr lang="zh-CN" altLang="en-US" sz="2000" dirty="0"/>
              <a:t>接口的 </a:t>
            </a:r>
            <a:r>
              <a:rPr lang="en-US" altLang="zh-CN" sz="2000" dirty="0"/>
              <a:t>Java </a:t>
            </a:r>
            <a:r>
              <a:rPr lang="zh-CN" altLang="en-US" sz="2000" dirty="0"/>
              <a:t>类。</a:t>
            </a:r>
            <a:r>
              <a:rPr lang="en-US" altLang="zh-CN" sz="2000" dirty="0" err="1"/>
              <a:t>javax.servlet.Filter</a:t>
            </a:r>
            <a:r>
              <a:rPr lang="en-US" altLang="zh-CN" sz="2000" dirty="0"/>
              <a:t> </a:t>
            </a:r>
            <a:r>
              <a:rPr lang="zh-CN" altLang="en-US" sz="2000" dirty="0"/>
              <a:t>接口定义了三个方法：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632405"/>
              </p:ext>
            </p:extLst>
          </p:nvPr>
        </p:nvGraphicFramePr>
        <p:xfrm>
          <a:off x="565733" y="2298139"/>
          <a:ext cx="11145003" cy="4559861"/>
        </p:xfrm>
        <a:graphic>
          <a:graphicData uri="http://schemas.openxmlformats.org/drawingml/2006/table">
            <a:tbl>
              <a:tblPr/>
              <a:tblGrid>
                <a:gridCol w="685552">
                  <a:extLst>
                    <a:ext uri="{9D8B030D-6E8A-4147-A177-3AD203B41FA5}">
                      <a16:colId xmlns:a16="http://schemas.microsoft.com/office/drawing/2014/main" val="1847950625"/>
                    </a:ext>
                  </a:extLst>
                </a:gridCol>
                <a:gridCol w="10459451">
                  <a:extLst>
                    <a:ext uri="{9D8B030D-6E8A-4147-A177-3AD203B41FA5}">
                      <a16:colId xmlns:a16="http://schemas.microsoft.com/office/drawing/2014/main" val="3218687443"/>
                    </a:ext>
                  </a:extLst>
                </a:gridCol>
              </a:tblGrid>
              <a:tr h="497351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>
                          <a:solidFill>
                            <a:srgbClr val="FFFFFF"/>
                          </a:solidFill>
                          <a:effectLst/>
                        </a:rPr>
                        <a:t>序号</a:t>
                      </a:r>
                    </a:p>
                  </a:txBody>
                  <a:tcPr marL="25656" marR="25656" marT="25656" marB="25656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>
                          <a:solidFill>
                            <a:srgbClr val="FFFFFF"/>
                          </a:solidFill>
                          <a:effectLst/>
                        </a:rPr>
                        <a:t>方法 </a:t>
                      </a:r>
                      <a:r>
                        <a:rPr lang="en-US" altLang="zh-CN" sz="1800">
                          <a:solidFill>
                            <a:srgbClr val="FFFFFF"/>
                          </a:solidFill>
                          <a:effectLst/>
                        </a:rPr>
                        <a:t>&amp; </a:t>
                      </a:r>
                      <a:r>
                        <a:rPr lang="zh-CN" altLang="en-US" sz="180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</a:p>
                  </a:txBody>
                  <a:tcPr marL="25656" marR="25656" marT="25656" marB="25656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48856"/>
                  </a:ext>
                </a:extLst>
              </a:tr>
              <a:tr h="1300983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zh-CN" sz="1800">
                          <a:effectLst/>
                        </a:rPr>
                        <a:t>1</a:t>
                      </a:r>
                    </a:p>
                  </a:txBody>
                  <a:tcPr marL="42761" marR="42761" marT="59865" marB="5986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effectLst/>
                        </a:rPr>
                        <a:t>public void </a:t>
                      </a:r>
                      <a:r>
                        <a:rPr lang="en-US" sz="1800" b="1" dirty="0" err="1">
                          <a:effectLst/>
                        </a:rPr>
                        <a:t>doFilter</a:t>
                      </a:r>
                      <a:r>
                        <a:rPr lang="en-US" sz="1800" b="1" dirty="0">
                          <a:effectLst/>
                        </a:rPr>
                        <a:t> (</a:t>
                      </a:r>
                      <a:r>
                        <a:rPr lang="en-US" sz="1800" b="1" dirty="0" err="1">
                          <a:effectLst/>
                        </a:rPr>
                        <a:t>ServletRequest</a:t>
                      </a:r>
                      <a:r>
                        <a:rPr lang="en-US" sz="1800" b="1" dirty="0">
                          <a:effectLst/>
                        </a:rPr>
                        <a:t>, </a:t>
                      </a:r>
                      <a:r>
                        <a:rPr lang="en-US" sz="1800" b="1" dirty="0" err="1">
                          <a:effectLst/>
                        </a:rPr>
                        <a:t>ServletResponse</a:t>
                      </a:r>
                      <a:r>
                        <a:rPr lang="en-US" sz="1800" b="1" dirty="0">
                          <a:effectLst/>
                        </a:rPr>
                        <a:t>, </a:t>
                      </a:r>
                      <a:r>
                        <a:rPr lang="en-US" sz="1800" b="1" dirty="0" err="1">
                          <a:effectLst/>
                        </a:rPr>
                        <a:t>FilterChain</a:t>
                      </a:r>
                      <a:r>
                        <a:rPr lang="en-US" sz="1800" b="1" dirty="0">
                          <a:effectLst/>
                        </a:rPr>
                        <a:t>)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zh-CN" altLang="en-US" sz="1800" dirty="0">
                          <a:effectLst/>
                        </a:rPr>
                        <a:t>该方法完成实际的过滤操作，当客户端请求方法与过滤器设置匹配的</a:t>
                      </a:r>
                      <a:r>
                        <a:rPr lang="en-US" sz="1800" dirty="0">
                          <a:effectLst/>
                        </a:rPr>
                        <a:t>URL</a:t>
                      </a:r>
                      <a:r>
                        <a:rPr lang="zh-CN" altLang="en-US" sz="1800" dirty="0">
                          <a:effectLst/>
                        </a:rPr>
                        <a:t>时，</a:t>
                      </a:r>
                      <a:r>
                        <a:rPr lang="en-US" sz="1800" dirty="0">
                          <a:effectLst/>
                        </a:rPr>
                        <a:t>Servlet</a:t>
                      </a:r>
                      <a:r>
                        <a:rPr lang="zh-CN" altLang="en-US" sz="1800" dirty="0">
                          <a:effectLst/>
                        </a:rPr>
                        <a:t>容器将先调用过滤器的</a:t>
                      </a:r>
                      <a:r>
                        <a:rPr lang="en-US" sz="1800" dirty="0" err="1">
                          <a:effectLst/>
                        </a:rPr>
                        <a:t>doFilter</a:t>
                      </a:r>
                      <a:r>
                        <a:rPr lang="zh-CN" altLang="en-US" sz="1800" dirty="0">
                          <a:effectLst/>
                        </a:rPr>
                        <a:t>方法。</a:t>
                      </a:r>
                      <a:r>
                        <a:rPr lang="en-US" sz="1800" dirty="0" err="1">
                          <a:effectLst/>
                        </a:rPr>
                        <a:t>FilterChain</a:t>
                      </a:r>
                      <a:r>
                        <a:rPr lang="zh-CN" altLang="en-US" sz="1800" dirty="0">
                          <a:effectLst/>
                        </a:rPr>
                        <a:t>用户访问后续过滤器。</a:t>
                      </a:r>
                    </a:p>
                  </a:txBody>
                  <a:tcPr marL="42761" marR="42761" marT="59865" marB="5986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296956"/>
                  </a:ext>
                </a:extLst>
              </a:tr>
              <a:tr h="1696301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zh-CN" sz="1800">
                          <a:effectLst/>
                        </a:rPr>
                        <a:t>2</a:t>
                      </a:r>
                    </a:p>
                  </a:txBody>
                  <a:tcPr marL="42761" marR="42761" marT="59865" marB="5986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zh-CN" sz="1800" b="1" dirty="0">
                          <a:effectLst/>
                        </a:rPr>
                        <a:t>public void </a:t>
                      </a:r>
                      <a:r>
                        <a:rPr lang="en-US" altLang="zh-CN" sz="1800" b="1" dirty="0" err="1">
                          <a:effectLst/>
                        </a:rPr>
                        <a:t>init</a:t>
                      </a:r>
                      <a:r>
                        <a:rPr lang="en-US" altLang="zh-CN" sz="1800" b="1" dirty="0">
                          <a:effectLst/>
                        </a:rPr>
                        <a:t>(</a:t>
                      </a:r>
                      <a:r>
                        <a:rPr lang="en-US" altLang="zh-CN" sz="1800" b="1" dirty="0" err="1">
                          <a:effectLst/>
                        </a:rPr>
                        <a:t>FilterConfig</a:t>
                      </a:r>
                      <a:r>
                        <a:rPr lang="en-US" altLang="zh-CN" sz="1800" b="1" dirty="0">
                          <a:effectLst/>
                        </a:rPr>
                        <a:t> </a:t>
                      </a:r>
                      <a:r>
                        <a:rPr lang="en-US" altLang="zh-CN" sz="1800" b="1" dirty="0" err="1">
                          <a:effectLst/>
                        </a:rPr>
                        <a:t>filterConfig</a:t>
                      </a:r>
                      <a:r>
                        <a:rPr lang="en-US" altLang="zh-CN" sz="1800" b="1" dirty="0">
                          <a:effectLst/>
                        </a:rPr>
                        <a:t>)</a:t>
                      </a:r>
                      <a:br>
                        <a:rPr lang="zh-CN" altLang="en-US" sz="1800" dirty="0">
                          <a:effectLst/>
                        </a:rPr>
                      </a:br>
                      <a:r>
                        <a:rPr lang="en-US" altLang="zh-CN" sz="1800" dirty="0">
                          <a:effectLst/>
                        </a:rPr>
                        <a:t>web </a:t>
                      </a:r>
                      <a:r>
                        <a:rPr lang="zh-CN" altLang="en-US" sz="1800" dirty="0">
                          <a:effectLst/>
                        </a:rPr>
                        <a:t>应用程序启动时，</a:t>
                      </a:r>
                      <a:r>
                        <a:rPr lang="en-US" altLang="zh-CN" sz="1800" dirty="0">
                          <a:effectLst/>
                        </a:rPr>
                        <a:t>web </a:t>
                      </a:r>
                      <a:r>
                        <a:rPr lang="zh-CN" altLang="en-US" sz="1800" dirty="0">
                          <a:effectLst/>
                        </a:rPr>
                        <a:t>服务器将创建</a:t>
                      </a:r>
                      <a:r>
                        <a:rPr lang="en-US" altLang="zh-CN" sz="1800" dirty="0">
                          <a:effectLst/>
                        </a:rPr>
                        <a:t>Filter </a:t>
                      </a:r>
                      <a:r>
                        <a:rPr lang="zh-CN" altLang="en-US" sz="1800" dirty="0">
                          <a:effectLst/>
                        </a:rPr>
                        <a:t>的实例对象，并调用其</a:t>
                      </a:r>
                      <a:r>
                        <a:rPr lang="en-US" altLang="zh-CN" sz="1800" dirty="0" err="1">
                          <a:effectLst/>
                        </a:rPr>
                        <a:t>init</a:t>
                      </a:r>
                      <a:r>
                        <a:rPr lang="zh-CN" altLang="en-US" sz="1800" dirty="0">
                          <a:effectLst/>
                        </a:rPr>
                        <a:t>方法，读取</a:t>
                      </a:r>
                      <a:r>
                        <a:rPr lang="en-US" altLang="zh-CN" sz="1800" dirty="0">
                          <a:effectLst/>
                        </a:rPr>
                        <a:t>web.xml</a:t>
                      </a:r>
                      <a:r>
                        <a:rPr lang="zh-CN" altLang="en-US" sz="1800" dirty="0">
                          <a:effectLst/>
                        </a:rPr>
                        <a:t>配置，完成对象的初始化功能，从而为后续的用户请求作好拦截的准备工作（</a:t>
                      </a:r>
                      <a:r>
                        <a:rPr lang="en-US" altLang="zh-CN" sz="1800" dirty="0">
                          <a:effectLst/>
                        </a:rPr>
                        <a:t>filter</a:t>
                      </a:r>
                      <a:r>
                        <a:rPr lang="zh-CN" altLang="en-US" sz="1800" dirty="0">
                          <a:effectLst/>
                        </a:rPr>
                        <a:t>对象只会创建一次，</a:t>
                      </a:r>
                      <a:r>
                        <a:rPr lang="en-US" altLang="zh-CN" sz="1800" dirty="0" err="1">
                          <a:effectLst/>
                        </a:rPr>
                        <a:t>init</a:t>
                      </a:r>
                      <a:r>
                        <a:rPr lang="zh-CN" altLang="en-US" sz="1800" dirty="0">
                          <a:effectLst/>
                        </a:rPr>
                        <a:t>方法也只会执行一次）。开发人员通过</a:t>
                      </a:r>
                      <a:r>
                        <a:rPr lang="en-US" altLang="zh-CN" sz="1800" dirty="0" err="1">
                          <a:effectLst/>
                        </a:rPr>
                        <a:t>init</a:t>
                      </a:r>
                      <a:r>
                        <a:rPr lang="zh-CN" altLang="en-US" sz="1800" dirty="0">
                          <a:effectLst/>
                        </a:rPr>
                        <a:t>方法的参数，可获得代表当前</a:t>
                      </a:r>
                      <a:r>
                        <a:rPr lang="en-US" altLang="zh-CN" sz="1800" dirty="0">
                          <a:effectLst/>
                        </a:rPr>
                        <a:t>filter</a:t>
                      </a:r>
                      <a:r>
                        <a:rPr lang="zh-CN" altLang="en-US" sz="1800" dirty="0">
                          <a:effectLst/>
                        </a:rPr>
                        <a:t>配置信息的</a:t>
                      </a:r>
                      <a:r>
                        <a:rPr lang="en-US" altLang="zh-CN" sz="1800" dirty="0" err="1">
                          <a:effectLst/>
                        </a:rPr>
                        <a:t>FilterConfig</a:t>
                      </a:r>
                      <a:r>
                        <a:rPr lang="zh-CN" altLang="en-US" sz="1800" dirty="0">
                          <a:effectLst/>
                        </a:rPr>
                        <a:t>对象。</a:t>
                      </a:r>
                    </a:p>
                  </a:txBody>
                  <a:tcPr marL="42761" marR="42761" marT="59865" marB="5986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172988"/>
                  </a:ext>
                </a:extLst>
              </a:tr>
              <a:tr h="905664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zh-CN" sz="1800">
                          <a:effectLst/>
                        </a:rPr>
                        <a:t>3</a:t>
                      </a:r>
                    </a:p>
                  </a:txBody>
                  <a:tcPr marL="42761" marR="42761" marT="59865" marB="5986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altLang="zh-CN" sz="1800" b="1" dirty="0">
                          <a:effectLst/>
                        </a:rPr>
                        <a:t>public void destroy()</a:t>
                      </a:r>
                      <a:br>
                        <a:rPr lang="zh-CN" altLang="en-US" sz="1800" dirty="0">
                          <a:effectLst/>
                        </a:rPr>
                      </a:br>
                      <a:r>
                        <a:rPr lang="en-US" altLang="zh-CN" sz="1800" dirty="0">
                          <a:effectLst/>
                        </a:rPr>
                        <a:t>Servlet</a:t>
                      </a:r>
                      <a:r>
                        <a:rPr lang="zh-CN" altLang="en-US" sz="1800" dirty="0">
                          <a:effectLst/>
                        </a:rPr>
                        <a:t>容器在销毁过滤器实例前调用该方法，在该方法中释放</a:t>
                      </a:r>
                      <a:r>
                        <a:rPr lang="en-US" altLang="zh-CN" sz="1800" dirty="0">
                          <a:effectLst/>
                        </a:rPr>
                        <a:t>Servlet</a:t>
                      </a:r>
                      <a:r>
                        <a:rPr lang="zh-CN" altLang="en-US" sz="1800" dirty="0">
                          <a:effectLst/>
                        </a:rPr>
                        <a:t>过滤器占用的资源。</a:t>
                      </a:r>
                    </a:p>
                  </a:txBody>
                  <a:tcPr marL="42761" marR="42761" marT="59865" marB="5986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605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642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过滤器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验证实验：</a:t>
            </a:r>
            <a:endParaRPr lang="en-US" altLang="zh-CN" sz="2000" dirty="0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在</a:t>
            </a:r>
            <a:r>
              <a:rPr lang="en-US" altLang="zh-CN" sz="2000" dirty="0">
                <a:latin typeface="+mn-ea"/>
                <a:ea typeface="+mn-ea"/>
              </a:rPr>
              <a:t>ch4_1</a:t>
            </a:r>
            <a:r>
              <a:rPr lang="zh-CN" altLang="en-US" sz="2000" dirty="0">
                <a:latin typeface="+mn-ea"/>
                <a:ea typeface="+mn-ea"/>
              </a:rPr>
              <a:t>项目中，</a:t>
            </a:r>
            <a:r>
              <a:rPr lang="en-US" altLang="zh-CN" sz="2000" dirty="0">
                <a:latin typeface="+mn-ea"/>
                <a:ea typeface="+mn-ea"/>
              </a:rPr>
              <a:t>cn.edu.bupt.ch4</a:t>
            </a:r>
            <a:r>
              <a:rPr lang="zh-CN" altLang="en-US" sz="2000" dirty="0">
                <a:latin typeface="+mn-ea"/>
                <a:ea typeface="+mn-ea"/>
              </a:rPr>
              <a:t>包上点右键，创建</a:t>
            </a:r>
            <a:r>
              <a:rPr lang="en-US" altLang="zh-CN" sz="2000" dirty="0">
                <a:latin typeface="+mn-ea"/>
                <a:ea typeface="+mn-ea"/>
              </a:rPr>
              <a:t>Filter</a:t>
            </a:r>
            <a:r>
              <a:rPr lang="zh-CN" altLang="en-US" sz="2000" dirty="0">
                <a:latin typeface="+mn-ea"/>
                <a:ea typeface="+mn-ea"/>
              </a:rPr>
              <a:t>，命名为</a:t>
            </a:r>
            <a:r>
              <a:rPr lang="en-US" altLang="zh-CN" sz="2000" dirty="0" err="1">
                <a:latin typeface="+mn-ea"/>
                <a:ea typeface="+mn-ea"/>
              </a:rPr>
              <a:t>DemoFilter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1F0D21-BE6A-DE4D-8A2E-35D6A0D3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031" y="2770361"/>
            <a:ext cx="3800554" cy="40702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CDF3B2-3A7A-0F4F-87D2-807C7988F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814" y="3472255"/>
            <a:ext cx="3631168" cy="269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103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过滤器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验证实验：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50370" y="1873221"/>
            <a:ext cx="11781293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@WebFilter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(filterName =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"DemoFilter"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,urlPatterns = {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"/*"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})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class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DemoFilter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implements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Filter 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destroy() 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doFilter(ServletRequest req, ServletResponse resp, FilterChain chain)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throws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ServletException, IOException 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System.</a:t>
            </a:r>
            <a:r>
              <a:rPr kumimoji="0" lang="zh-CN" altLang="zh-CN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out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.println(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"*********filter--before***********"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chain.doFilter(req, resp);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System.</a:t>
            </a:r>
            <a:r>
              <a:rPr kumimoji="0" lang="zh-CN" altLang="zh-CN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out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.println(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"*********filter--after************"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void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init(FilterConfig config)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throws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ServletException 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7574507" y="1351128"/>
            <a:ext cx="941696" cy="5220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124131" y="131008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对所有</a:t>
            </a:r>
            <a:r>
              <a:rPr lang="en-US" altLang="zh-CN" dirty="0"/>
              <a:t>URL</a:t>
            </a:r>
            <a:r>
              <a:rPr lang="zh-CN" altLang="en-US" dirty="0"/>
              <a:t>进行过滤，也可以设置更具体的</a:t>
            </a:r>
            <a:r>
              <a:rPr lang="en-US" altLang="zh-CN" dirty="0" err="1"/>
              <a:t>url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045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103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过滤器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验证实验：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32" y="2784475"/>
            <a:ext cx="3752381" cy="12476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31558" y="41525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执行结果</a:t>
            </a:r>
          </a:p>
        </p:txBody>
      </p:sp>
    </p:spTree>
    <p:extLst>
      <p:ext uri="{BB962C8B-B14F-4D97-AF65-F5344CB8AC3E}">
        <p14:creationId xmlns:p14="http://schemas.microsoft.com/office/powerpoint/2010/main" val="1501854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过滤器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多个</a:t>
            </a:r>
            <a:r>
              <a:rPr lang="en-US" altLang="zh-CN" sz="2000" dirty="0">
                <a:latin typeface="+mn-ea"/>
                <a:ea typeface="+mn-ea"/>
              </a:rPr>
              <a:t>filter</a:t>
            </a:r>
            <a:r>
              <a:rPr lang="zh-CN" altLang="en-US" sz="2000" dirty="0">
                <a:latin typeface="+mn-ea"/>
                <a:ea typeface="+mn-ea"/>
              </a:rPr>
              <a:t>的过滤顺序问题</a:t>
            </a:r>
            <a:endParaRPr lang="en-US" altLang="zh-CN" sz="2000" dirty="0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、采用</a:t>
            </a:r>
            <a:r>
              <a:rPr lang="en-US" altLang="zh-CN" sz="2000" dirty="0">
                <a:latin typeface="+mn-ea"/>
                <a:ea typeface="+mn-ea"/>
              </a:rPr>
              <a:t>web.xml</a:t>
            </a:r>
            <a:r>
              <a:rPr lang="zh-CN" altLang="en-US" sz="2000" dirty="0">
                <a:latin typeface="+mn-ea"/>
                <a:ea typeface="+mn-ea"/>
              </a:rPr>
              <a:t>中配置方式时，过滤顺序取决于在</a:t>
            </a:r>
            <a:r>
              <a:rPr lang="en-US" altLang="zh-CN" sz="2000" dirty="0">
                <a:latin typeface="+mn-ea"/>
                <a:ea typeface="+mn-ea"/>
              </a:rPr>
              <a:t>web.xml</a:t>
            </a:r>
            <a:r>
              <a:rPr lang="en-US" altLang="zh-CN" sz="2000" dirty="0"/>
              <a:t> </a:t>
            </a:r>
            <a:r>
              <a:rPr lang="zh-CN" altLang="en-US" sz="2000" dirty="0"/>
              <a:t>中</a:t>
            </a:r>
            <a:r>
              <a:rPr lang="en-US" altLang="zh-CN" sz="2000" dirty="0"/>
              <a:t>filter-mapping </a:t>
            </a:r>
            <a:r>
              <a:rPr lang="zh-CN" altLang="en-US" sz="2000" dirty="0"/>
              <a:t>元素的顺序</a:t>
            </a:r>
            <a:endParaRPr lang="en-US" altLang="zh-CN" sz="2000" dirty="0"/>
          </a:p>
          <a:p>
            <a:pPr latinLnBrk="1">
              <a:lnSpc>
                <a:spcPct val="150000"/>
              </a:lnSpc>
            </a:pP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、采用注解配置方式时，过滤顺序取决于</a:t>
            </a:r>
            <a:r>
              <a:rPr lang="en-US" altLang="zh-CN" sz="2000" dirty="0">
                <a:latin typeface="+mn-ea"/>
                <a:ea typeface="+mn-ea"/>
              </a:rPr>
              <a:t>filter</a:t>
            </a:r>
            <a:r>
              <a:rPr lang="zh-CN" altLang="en-US" sz="2000" dirty="0">
                <a:latin typeface="+mn-ea"/>
                <a:ea typeface="+mn-ea"/>
              </a:rPr>
              <a:t>名字顺序，（字母序或名字长度序，不同系统可能有不同），当顺序非常重要时，最好通过部署描述来配置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7800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监听器</a:t>
            </a:r>
          </a:p>
          <a:p>
            <a:pPr latinLnBrk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监听器</a:t>
            </a:r>
            <a:r>
              <a:rPr lang="zh-CN" altLang="en-US" sz="2000" dirty="0"/>
              <a:t>就是监听某个对象的的状态变化的组件，监听器接口可以分成三类：</a:t>
            </a:r>
            <a:r>
              <a:rPr lang="en-US" altLang="zh-CN" sz="2000" dirty="0" err="1"/>
              <a:t>ServletRequest</a:t>
            </a:r>
            <a:r>
              <a:rPr lang="zh-CN" altLang="en-US" sz="2000" dirty="0"/>
              <a:t>、  </a:t>
            </a:r>
            <a:r>
              <a:rPr lang="en-US" altLang="zh-CN" sz="2000" dirty="0" err="1"/>
              <a:t>HttpSession</a:t>
            </a:r>
            <a:r>
              <a:rPr lang="zh-CN" altLang="en-US" sz="2000" dirty="0"/>
              <a:t>、   </a:t>
            </a:r>
            <a:r>
              <a:rPr lang="en-US" altLang="zh-CN" sz="2000" dirty="0" err="1"/>
              <a:t>ServletContext</a:t>
            </a: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432260"/>
              </p:ext>
            </p:extLst>
          </p:nvPr>
        </p:nvGraphicFramePr>
        <p:xfrm>
          <a:off x="459000" y="2885288"/>
          <a:ext cx="11572663" cy="3420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042">
                  <a:extLst>
                    <a:ext uri="{9D8B030D-6E8A-4147-A177-3AD203B41FA5}">
                      <a16:colId xmlns:a16="http://schemas.microsoft.com/office/drawing/2014/main" val="4016594977"/>
                    </a:ext>
                  </a:extLst>
                </a:gridCol>
                <a:gridCol w="8999621">
                  <a:extLst>
                    <a:ext uri="{9D8B030D-6E8A-4147-A177-3AD203B41FA5}">
                      <a16:colId xmlns:a16="http://schemas.microsoft.com/office/drawing/2014/main" val="11874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9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err="1"/>
                        <a:t>ServletContextListener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能够响应</a:t>
                      </a:r>
                      <a:r>
                        <a:rPr lang="en-US" altLang="zh-CN" dirty="0" err="1"/>
                        <a:t>ServletContext</a:t>
                      </a:r>
                      <a:r>
                        <a:rPr lang="zh-CN" altLang="en-US" dirty="0"/>
                        <a:t>生命周期事件，提供了</a:t>
                      </a:r>
                      <a:r>
                        <a:rPr lang="en-US" altLang="zh-CN" dirty="0" err="1"/>
                        <a:t>ServeletContext</a:t>
                      </a:r>
                      <a:r>
                        <a:rPr lang="zh-CN" altLang="en-US" dirty="0"/>
                        <a:t>创建之后和关闭之前会被调用的方法。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1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err="1"/>
                        <a:t>ServletContextAttributeListener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能够响应</a:t>
                      </a:r>
                      <a:r>
                        <a:rPr lang="en-US" altLang="zh-CN" dirty="0" err="1"/>
                        <a:t>ServletContext</a:t>
                      </a:r>
                      <a:r>
                        <a:rPr lang="zh-CN" altLang="en-US" dirty="0"/>
                        <a:t>范围的属性添加、删除、替换事件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08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err="1"/>
                        <a:t>HttpSessionListener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能够响应</a:t>
                      </a:r>
                      <a:r>
                        <a:rPr lang="en-US" altLang="zh-CN" dirty="0" err="1"/>
                        <a:t>HttpSession</a:t>
                      </a:r>
                      <a:r>
                        <a:rPr lang="zh-CN" altLang="en-US" dirty="0"/>
                        <a:t>的创建、超时和失效事件。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1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err="1"/>
                        <a:t>HttpSessionAttributeListener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能够响应</a:t>
                      </a:r>
                      <a:r>
                        <a:rPr lang="en-US" altLang="zh-CN" dirty="0" err="1"/>
                        <a:t>HttpSession</a:t>
                      </a:r>
                      <a:r>
                        <a:rPr lang="zh-CN" altLang="en-US" dirty="0"/>
                        <a:t>范围的属性添加、删除、替换事件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4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64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50729" cy="232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Servlet</a:t>
            </a:r>
            <a:r>
              <a:rPr lang="zh-CN" altLang="en-US" sz="2300" dirty="0">
                <a:sym typeface="+mn-ea"/>
              </a:rPr>
              <a:t>容器：</a:t>
            </a:r>
            <a:r>
              <a:rPr lang="en-US" altLang="zh-CN" sz="2300" dirty="0">
                <a:sym typeface="+mn-ea"/>
              </a:rPr>
              <a:t>Tomcat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Jetty</a:t>
            </a:r>
            <a:r>
              <a:rPr lang="zh-CN" altLang="en-US" sz="2300" dirty="0">
                <a:sym typeface="+mn-ea"/>
              </a:rPr>
              <a:t>等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Tomcat</a:t>
            </a:r>
            <a:r>
              <a:rPr lang="zh-CN" altLang="en-US" sz="2300" dirty="0">
                <a:sym typeface="+mn-ea"/>
              </a:rPr>
              <a:t> </a:t>
            </a:r>
            <a:r>
              <a:rPr lang="en" altLang="zh-CN" sz="2400" dirty="0">
                <a:sym typeface="+mn-ea"/>
                <a:hlinkClick r:id="rId2"/>
              </a:rPr>
              <a:t>https://tomcat.apache.org/index.html</a:t>
            </a:r>
            <a:endParaRPr lang="en" altLang="zh-CN" sz="24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  <a:p>
            <a:pPr marL="1024255" lvl="2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022017-91A1-A94A-A10D-ED59C485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00" y="2485755"/>
            <a:ext cx="8672800" cy="39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10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3.3 Servlet</a:t>
            </a:r>
            <a:r>
              <a:rPr lang="zh-CN" altLang="en-US" b="0" kern="1800" dirty="0">
                <a:latin typeface="Times New Roman"/>
              </a:rPr>
              <a:t>开发技术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3.3.4 </a:t>
            </a:r>
            <a:r>
              <a:rPr lang="zh-CN" altLang="en-US" sz="2300" dirty="0">
                <a:sym typeface="+mn-ea"/>
              </a:rPr>
              <a:t>监听器</a:t>
            </a:r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21113"/>
              </p:ext>
            </p:extLst>
          </p:nvPr>
        </p:nvGraphicFramePr>
        <p:xfrm>
          <a:off x="459000" y="1902031"/>
          <a:ext cx="11572663" cy="2597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042">
                  <a:extLst>
                    <a:ext uri="{9D8B030D-6E8A-4147-A177-3AD203B41FA5}">
                      <a16:colId xmlns:a16="http://schemas.microsoft.com/office/drawing/2014/main" val="4016594977"/>
                    </a:ext>
                  </a:extLst>
                </a:gridCol>
                <a:gridCol w="8999621">
                  <a:extLst>
                    <a:ext uri="{9D8B030D-6E8A-4147-A177-3AD203B41FA5}">
                      <a16:colId xmlns:a16="http://schemas.microsoft.com/office/drawing/2014/main" val="11874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99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err="1"/>
                        <a:t>ServletRequestListener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响应一个</a:t>
                      </a:r>
                      <a:r>
                        <a:rPr lang="en-US" altLang="zh-CN" dirty="0" err="1"/>
                        <a:t>ServeletRequest</a:t>
                      </a:r>
                      <a:r>
                        <a:rPr lang="zh-CN" altLang="en-US" dirty="0"/>
                        <a:t>的创建或删除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1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err="1"/>
                        <a:t>ServletRequestAttributeListener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响应</a:t>
                      </a:r>
                      <a:r>
                        <a:rPr lang="en-US" altLang="zh-CN" dirty="0" err="1"/>
                        <a:t>ServeletRequest</a:t>
                      </a:r>
                      <a:r>
                        <a:rPr lang="zh-CN" altLang="en-US" dirty="0"/>
                        <a:t>范围的属性值添加、删除、修改事件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08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err="1"/>
                        <a:t>AsyncListener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用于异步操作的监听器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1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4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70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5260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监听器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监听器的注册有两种方式，一种是使用</a:t>
            </a:r>
            <a:r>
              <a:rPr lang="en-US" altLang="zh-CN" sz="2300" dirty="0" err="1">
                <a:sym typeface="+mn-ea"/>
              </a:rPr>
              <a:t>WebListener</a:t>
            </a:r>
            <a:r>
              <a:rPr lang="zh-CN" altLang="en-US" sz="2300" dirty="0">
                <a:sym typeface="+mn-ea"/>
              </a:rPr>
              <a:t>注解，例如：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/>
              <a:t>第二种注册方式是在部署描述文档</a:t>
            </a:r>
            <a:r>
              <a:rPr lang="en-US" altLang="zh-CN" sz="2000" dirty="0"/>
              <a:t>web.xml</a:t>
            </a:r>
            <a:r>
              <a:rPr lang="zh-CN" altLang="en-US" sz="2000" dirty="0"/>
              <a:t>中增加一个</a:t>
            </a:r>
            <a:r>
              <a:rPr lang="en-US" altLang="zh-CN" sz="2000" dirty="0"/>
              <a:t>listener</a:t>
            </a:r>
            <a:r>
              <a:rPr lang="zh-CN" altLang="en-US" sz="2000" dirty="0"/>
              <a:t>元素</a:t>
            </a: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13" y="2589110"/>
            <a:ext cx="6070201" cy="11487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252" y="4901753"/>
            <a:ext cx="8415178" cy="10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0722430" cy="479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监听器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验证实验：创建</a:t>
            </a:r>
            <a:r>
              <a:rPr lang="en-US" altLang="zh-CN" sz="2300" dirty="0" err="1">
                <a:sym typeface="+mn-ea"/>
              </a:rPr>
              <a:t>DemoListener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D2C076-8D60-E847-B817-AF1B2580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09" y="2216392"/>
            <a:ext cx="4650824" cy="45688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19E630-940C-CB4A-AAC1-3405E77C6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823" y="2944091"/>
            <a:ext cx="3286591" cy="24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11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4097041" cy="532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监听器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验证实验：根据需要在相应的方法中添加处理逻辑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184" y="1457929"/>
            <a:ext cx="6419048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0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4.6 </a:t>
            </a:r>
            <a:r>
              <a:rPr lang="zh-CN" altLang="en-US" b="0" kern="1800" dirty="0">
                <a:latin typeface="Times New Roman"/>
              </a:rPr>
              <a:t>过滤器与监听器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4097041" cy="532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监听器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300" dirty="0">
                <a:sym typeface="+mn-ea"/>
              </a:rPr>
              <a:t>验证实验：根据需要在相应的方法中添加处理逻辑</a:t>
            </a: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/>
          </a:p>
          <a:p>
            <a:pPr latinLnBrk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68" y="1400824"/>
            <a:ext cx="5795384" cy="51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50729" cy="232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Servlet</a:t>
            </a:r>
            <a:r>
              <a:rPr lang="zh-CN" altLang="en-US" sz="2300" dirty="0">
                <a:sym typeface="+mn-ea"/>
              </a:rPr>
              <a:t>容器：</a:t>
            </a:r>
            <a:r>
              <a:rPr lang="en-US" altLang="zh-CN" sz="2300" dirty="0">
                <a:sym typeface="+mn-ea"/>
              </a:rPr>
              <a:t>Tomcat</a:t>
            </a:r>
            <a:r>
              <a:rPr lang="zh-CN" altLang="en-US" sz="2300" dirty="0">
                <a:sym typeface="+mn-ea"/>
              </a:rPr>
              <a:t>、</a:t>
            </a:r>
            <a:r>
              <a:rPr lang="en-US" altLang="zh-CN" sz="2300" dirty="0">
                <a:sym typeface="+mn-ea"/>
              </a:rPr>
              <a:t>Jetty</a:t>
            </a:r>
            <a:r>
              <a:rPr lang="zh-CN" altLang="en-US" sz="2300" dirty="0">
                <a:sym typeface="+mn-ea"/>
              </a:rPr>
              <a:t>等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Tomcat</a:t>
            </a:r>
            <a:r>
              <a:rPr lang="zh-CN" altLang="en-US" sz="2300" dirty="0">
                <a:sym typeface="+mn-ea"/>
              </a:rPr>
              <a:t> </a:t>
            </a:r>
            <a:r>
              <a:rPr lang="en" altLang="zh-CN" sz="2400" dirty="0">
                <a:sym typeface="+mn-ea"/>
                <a:hlinkClick r:id="rId2"/>
              </a:rPr>
              <a:t>https://tomcat.apache.org/index.html</a:t>
            </a:r>
            <a:endParaRPr lang="en" altLang="zh-CN" sz="24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ym typeface="+mn-ea"/>
            </a:endParaRPr>
          </a:p>
          <a:p>
            <a:pPr marL="1024255" lvl="2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300" dirty="0"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83BD70-A92E-6041-B47C-AA2B65B0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0" y="2387436"/>
            <a:ext cx="12192000" cy="37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1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50729" cy="4525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Tomcat</a:t>
            </a:r>
            <a:r>
              <a:rPr lang="zh-CN" altLang="en-US" sz="2300" dirty="0">
                <a:sym typeface="+mn-ea"/>
              </a:rPr>
              <a:t>目录结构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b="1" dirty="0">
                <a:sym typeface="+mn-ea"/>
              </a:rPr>
              <a:t>bin</a:t>
            </a:r>
            <a:r>
              <a:rPr lang="zh-CN" altLang="en-US" sz="2000" dirty="0">
                <a:sym typeface="+mn-ea"/>
              </a:rPr>
              <a:t>：存放</a:t>
            </a:r>
            <a:r>
              <a:rPr lang="en-US" altLang="zh-CN" sz="2000" dirty="0">
                <a:sym typeface="+mn-ea"/>
              </a:rPr>
              <a:t>tomcat</a:t>
            </a:r>
            <a:r>
              <a:rPr lang="zh-CN" altLang="en-US" sz="2000" dirty="0">
                <a:sym typeface="+mn-ea"/>
              </a:rPr>
              <a:t>的命令，</a:t>
            </a:r>
            <a:r>
              <a:rPr lang="en-US" altLang="zh-CN" sz="2000" dirty="0">
                <a:sym typeface="+mn-ea"/>
              </a:rPr>
              <a:t>startup </a:t>
            </a:r>
            <a:r>
              <a:rPr lang="zh-CN" altLang="en-US" sz="2000" dirty="0">
                <a:sym typeface="+mn-ea"/>
              </a:rPr>
              <a:t>用来启动</a:t>
            </a:r>
            <a:r>
              <a:rPr lang="en-US" altLang="zh-CN" sz="2000" dirty="0">
                <a:sym typeface="+mn-ea"/>
              </a:rPr>
              <a:t>tomcat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shutdown </a:t>
            </a:r>
            <a:r>
              <a:rPr lang="zh-CN" altLang="en-US" sz="2000" dirty="0">
                <a:sym typeface="+mn-ea"/>
              </a:rPr>
              <a:t>用来关闭</a:t>
            </a:r>
            <a:r>
              <a:rPr lang="en-US" altLang="zh-CN" sz="2000" dirty="0">
                <a:sym typeface="+mn-ea"/>
              </a:rPr>
              <a:t>tomcat</a:t>
            </a:r>
            <a:r>
              <a:rPr lang="zh-CN" altLang="en-US" sz="2000" dirty="0">
                <a:sym typeface="+mn-ea"/>
              </a:rPr>
              <a:t>，</a:t>
            </a:r>
            <a:r>
              <a:rPr lang="en-US" altLang="zh-CN" sz="2000" dirty="0">
                <a:sym typeface="+mn-ea"/>
              </a:rPr>
              <a:t>(.</a:t>
            </a:r>
            <a:r>
              <a:rPr lang="en-US" altLang="zh-CN" sz="2000" dirty="0" err="1">
                <a:sym typeface="+mn-ea"/>
              </a:rPr>
              <a:t>sh</a:t>
            </a:r>
            <a:r>
              <a:rPr lang="zh-CN" altLang="en-US" sz="2000" dirty="0">
                <a:sym typeface="+mn-ea"/>
              </a:rPr>
              <a:t>用于</a:t>
            </a:r>
            <a:r>
              <a:rPr lang="en-US" altLang="zh-CN" sz="2000" dirty="0" err="1">
                <a:sym typeface="+mn-ea"/>
              </a:rPr>
              <a:t>linux</a:t>
            </a:r>
            <a:r>
              <a:rPr lang="zh-CN" altLang="en-US" sz="2000" dirty="0">
                <a:sym typeface="+mn-ea"/>
              </a:rPr>
              <a:t>，</a:t>
            </a:r>
            <a:r>
              <a:rPr lang="en-US" altLang="zh-CN" sz="2000" dirty="0">
                <a:sym typeface="+mn-ea"/>
              </a:rPr>
              <a:t>.bat</a:t>
            </a:r>
            <a:r>
              <a:rPr lang="zh-CN" altLang="en-US" sz="2000" dirty="0">
                <a:sym typeface="+mn-ea"/>
              </a:rPr>
              <a:t>用于</a:t>
            </a:r>
            <a:r>
              <a:rPr lang="en-US" altLang="zh-CN" sz="2000" dirty="0">
                <a:sym typeface="+mn-ea"/>
              </a:rPr>
              <a:t>windows)</a:t>
            </a: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b="1" dirty="0" err="1">
                <a:sym typeface="+mn-ea"/>
              </a:rPr>
              <a:t>conf</a:t>
            </a:r>
            <a:r>
              <a:rPr lang="zh-CN" altLang="en-US" sz="2000" dirty="0">
                <a:sym typeface="+mn-ea"/>
              </a:rPr>
              <a:t>：存放</a:t>
            </a:r>
            <a:r>
              <a:rPr lang="en-US" altLang="zh-CN" sz="2000" dirty="0">
                <a:sym typeface="+mn-ea"/>
              </a:rPr>
              <a:t>tomcat</a:t>
            </a:r>
            <a:r>
              <a:rPr lang="zh-CN" altLang="en-US" sz="2000" dirty="0">
                <a:sym typeface="+mn-ea"/>
              </a:rPr>
              <a:t>的一些配置文件，</a:t>
            </a:r>
            <a:r>
              <a:rPr lang="en-US" altLang="zh-CN" sz="2000" dirty="0" err="1">
                <a:sym typeface="+mn-ea"/>
              </a:rPr>
              <a:t>server.xml</a:t>
            </a:r>
            <a:r>
              <a:rPr lang="zh-CN" altLang="en-US" sz="2000" dirty="0">
                <a:sym typeface="+mn-ea"/>
              </a:rPr>
              <a:t>配置端口号（默认</a:t>
            </a:r>
            <a:r>
              <a:rPr lang="en-US" altLang="zh-CN" sz="2000" dirty="0">
                <a:sym typeface="+mn-ea"/>
              </a:rPr>
              <a:t>8080</a:t>
            </a:r>
            <a:r>
              <a:rPr lang="zh-CN" altLang="en-US" sz="2000" dirty="0">
                <a:sym typeface="+mn-ea"/>
              </a:rPr>
              <a:t>）、虚拟主机等，</a:t>
            </a:r>
            <a:r>
              <a:rPr lang="en-US" altLang="zh-CN" sz="2000" dirty="0" err="1">
                <a:sym typeface="+mn-ea"/>
              </a:rPr>
              <a:t>web.xml</a:t>
            </a:r>
            <a:r>
              <a:rPr lang="zh-CN" altLang="en-US" sz="2000" dirty="0">
                <a:sym typeface="+mn-ea"/>
              </a:rPr>
              <a:t>部署描述符文件，配置</a:t>
            </a:r>
            <a:r>
              <a:rPr lang="en-US" altLang="zh-CN" sz="2000" dirty="0">
                <a:sym typeface="+mn-ea"/>
              </a:rPr>
              <a:t>servlet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jsp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session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cgi</a:t>
            </a:r>
            <a:r>
              <a:rPr lang="zh-CN" altLang="en-US" sz="2000" dirty="0">
                <a:sym typeface="+mn-ea"/>
              </a:rPr>
              <a:t>等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b="1" dirty="0" err="1">
                <a:sym typeface="+mn-ea"/>
              </a:rPr>
              <a:t>webapps</a:t>
            </a:r>
            <a:r>
              <a:rPr lang="zh-CN" altLang="en-US" sz="2000" dirty="0">
                <a:sym typeface="+mn-ea"/>
              </a:rPr>
              <a:t>：</a:t>
            </a:r>
            <a:r>
              <a:rPr lang="zh-CN" altLang="en-US" sz="2000" dirty="0"/>
              <a:t>存放</a:t>
            </a:r>
            <a:r>
              <a:rPr lang="en-US" altLang="zh-CN" sz="2000" dirty="0"/>
              <a:t>web</a:t>
            </a:r>
            <a:r>
              <a:rPr lang="zh-CN" altLang="en-US" sz="2000" dirty="0"/>
              <a:t>项目的目录，其中每个文件夹都是一个项目，默认访问的是</a:t>
            </a:r>
            <a:r>
              <a:rPr lang="en-US" altLang="zh-CN" sz="2000" dirty="0"/>
              <a:t>ROOT</a:t>
            </a:r>
            <a:r>
              <a:rPr lang="zh-CN" altLang="en-US" sz="2000" dirty="0"/>
              <a:t>目录中的项目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000" b="1" dirty="0">
                <a:sym typeface="+mn-ea"/>
              </a:rPr>
              <a:t>work</a:t>
            </a:r>
            <a:r>
              <a:rPr lang="zh-CN" altLang="en-US" sz="2000" dirty="0">
                <a:sym typeface="+mn-ea"/>
              </a:rPr>
              <a:t>：工作目录，在运行时生成的一些工作文件存放在此目录</a:t>
            </a:r>
            <a:endParaRPr lang="en-US" altLang="zh-CN" sz="2300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96CA1F-B07F-9245-8F48-AF6FFEF7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29" y="1223784"/>
            <a:ext cx="3009900" cy="388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20E68B-77EB-A540-AC84-0885F032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471" y="4988960"/>
            <a:ext cx="2996643" cy="18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2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4.1 </a:t>
            </a:r>
            <a:r>
              <a:rPr lang="zh-CN" altLang="en-US" b="0" kern="1800" dirty="0">
                <a:latin typeface="Times New Roman"/>
              </a:rPr>
              <a:t>工作原理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92F5E7-ED95-A84F-90B3-979C46A1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35" y="1627631"/>
            <a:ext cx="7563971" cy="31212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D8AD24-467B-F04F-992D-179B26E96605}"/>
              </a:ext>
            </a:extLst>
          </p:cNvPr>
          <p:cNvSpPr/>
          <p:nvPr/>
        </p:nvSpPr>
        <p:spPr>
          <a:xfrm>
            <a:off x="451443" y="1223784"/>
            <a:ext cx="44422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启动</a:t>
            </a:r>
            <a:r>
              <a:rPr lang="en-US" altLang="zh-CN" dirty="0"/>
              <a:t>tomcat</a:t>
            </a:r>
            <a:r>
              <a:rPr lang="zh-CN" altLang="en-US" dirty="0"/>
              <a:t>后访问：http://127.0.0.1:8080/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DC49C9-661F-0E40-9EEB-8EC13DA2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3" y="4418938"/>
            <a:ext cx="3539937" cy="2430555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D1E537-1479-9E43-B14B-1C7E09FC9337}"/>
              </a:ext>
            </a:extLst>
          </p:cNvPr>
          <p:cNvCxnSpPr/>
          <p:nvPr/>
        </p:nvCxnSpPr>
        <p:spPr>
          <a:xfrm flipH="1">
            <a:off x="5094757" y="1223784"/>
            <a:ext cx="1318856" cy="64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C05A2D5-A956-5840-AF2D-71A312CE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379" y="4455738"/>
            <a:ext cx="7983685" cy="24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018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6298</TotalTime>
  <Words>3379</Words>
  <Application>Microsoft Macintosh PowerPoint</Application>
  <PresentationFormat>宽屏</PresentationFormat>
  <Paragraphs>498</Paragraphs>
  <Slides>64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华文细黑</vt:lpstr>
      <vt:lpstr>宋体</vt:lpstr>
      <vt:lpstr>微软雅黑</vt:lpstr>
      <vt:lpstr>微软雅黑 Light</vt:lpstr>
      <vt:lpstr>Source Code Pro</vt:lpstr>
      <vt:lpstr>Arial</vt:lpstr>
      <vt:lpstr>Calibri</vt:lpstr>
      <vt:lpstr>Times New Roman</vt:lpstr>
      <vt:lpstr>Wingdings</vt:lpstr>
      <vt:lpstr>Wingdings 3</vt:lpstr>
      <vt:lpstr>Office 主题</vt:lpstr>
      <vt:lpstr>PowerPoint 演示文稿</vt:lpstr>
      <vt:lpstr>第4章 Servlet与JSP</vt:lpstr>
      <vt:lpstr>4.1 工作原理</vt:lpstr>
      <vt:lpstr>4.1 工作原理</vt:lpstr>
      <vt:lpstr>4.1工作原理</vt:lpstr>
      <vt:lpstr>4.1工作原理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 工作原理</vt:lpstr>
      <vt:lpstr>4.1工作原理</vt:lpstr>
      <vt:lpstr>4.1工作原理</vt:lpstr>
      <vt:lpstr>4.1工作原理</vt:lpstr>
      <vt:lpstr>4.1工作原理</vt:lpstr>
      <vt:lpstr>4.1工作原理</vt:lpstr>
      <vt:lpstr>4.2 生命周期</vt:lpstr>
      <vt:lpstr>4.2 生命周期</vt:lpstr>
      <vt:lpstr>4.3 Servlet API</vt:lpstr>
      <vt:lpstr>4.3 Servlet API</vt:lpstr>
      <vt:lpstr>4.3 Servlet API</vt:lpstr>
      <vt:lpstr>4.3 Servlet API</vt:lpstr>
      <vt:lpstr>4.3 Servlet API</vt:lpstr>
      <vt:lpstr>4.3 Servlet API</vt:lpstr>
      <vt:lpstr>4.3 Servlet API</vt:lpstr>
      <vt:lpstr>4.3 Servlet API</vt:lpstr>
      <vt:lpstr>4.3 Servlet API</vt:lpstr>
      <vt:lpstr>4.3 Servlet API</vt:lpstr>
      <vt:lpstr>4.4 会话管理</vt:lpstr>
      <vt:lpstr>4.4 会话管理</vt:lpstr>
      <vt:lpstr>4.4 会话管理</vt:lpstr>
      <vt:lpstr>4.4 会话管理</vt:lpstr>
      <vt:lpstr>4.4 会话管理</vt:lpstr>
      <vt:lpstr>4.4 会话管理</vt:lpstr>
      <vt:lpstr>4.5 重定向与转发/包含</vt:lpstr>
      <vt:lpstr>4.5重定向与转发/包含</vt:lpstr>
      <vt:lpstr>4.5 重定向与转发/包含</vt:lpstr>
      <vt:lpstr>4.5 重定向与转发/包含</vt:lpstr>
      <vt:lpstr>4.6 过滤器与监听器</vt:lpstr>
      <vt:lpstr>4.6 过滤器与监听器</vt:lpstr>
      <vt:lpstr>4.6 过滤器与监听器</vt:lpstr>
      <vt:lpstr>4.6 过滤器与监听器</vt:lpstr>
      <vt:lpstr>4.6 过滤器与监听器</vt:lpstr>
      <vt:lpstr>4.6 过滤器与监听器</vt:lpstr>
      <vt:lpstr>4.6 过滤器与监听器</vt:lpstr>
      <vt:lpstr>4.6 过滤器与监听器</vt:lpstr>
      <vt:lpstr>4.6 过滤器与监听器</vt:lpstr>
      <vt:lpstr>4.6 过滤器与监听器</vt:lpstr>
      <vt:lpstr>4.6 过滤器与监听器</vt:lpstr>
      <vt:lpstr>3.3 Servlet开发技术</vt:lpstr>
      <vt:lpstr>4.6 过滤器与监听器</vt:lpstr>
      <vt:lpstr>4.6 过滤器与监听器</vt:lpstr>
      <vt:lpstr>4.6 过滤器与监听器</vt:lpstr>
      <vt:lpstr>4.6 过滤器与监听器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2483</cp:lastModifiedBy>
  <cp:revision>313</cp:revision>
  <dcterms:created xsi:type="dcterms:W3CDTF">2015-10-07T04:43:28Z</dcterms:created>
  <dcterms:modified xsi:type="dcterms:W3CDTF">2020-10-11T16:09:13Z</dcterms:modified>
</cp:coreProperties>
</file>